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Open Sans" panose="020B0604020202020204" charset="0"/>
      <p:regular r:id="rId28"/>
      <p:bold r:id="rId29"/>
      <p:italic r:id="rId30"/>
      <p:boldItalic r:id="rId31"/>
    </p:embeddedFont>
    <p:embeddedFont>
      <p:font typeface="PT Sans Narrow" panose="020B0604020202020204" charset="0"/>
      <p:regular r:id="rId32"/>
      <p:bold r:id="rId33"/>
    </p:embeddedFon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F82CF1-FDFC-48C6-8DC4-62B4A4A21F4C}">
  <a:tblStyle styleId="{73F82CF1-FDFC-48C6-8DC4-62B4A4A21F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12708cca3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12708cca3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Histogram has 10 binwidth</a:t>
            </a:r>
            <a:endParaRPr/>
          </a:p>
          <a:p>
            <a:pPr marL="457200" lvl="0" indent="-298450" algn="l" rtl="0">
              <a:spcBef>
                <a:spcPts val="0"/>
              </a:spcBef>
              <a:spcAft>
                <a:spcPts val="0"/>
              </a:spcAft>
              <a:buSzPts val="1100"/>
              <a:buAutoNum type="arabicPeriod"/>
            </a:pPr>
            <a:r>
              <a:rPr lang="en"/>
              <a:t>Remove some words first to make the analysis simpler. </a:t>
            </a:r>
            <a:endParaRPr/>
          </a:p>
          <a:p>
            <a:pPr marL="457200" lvl="0" indent="-298450" algn="l" rtl="0">
              <a:spcBef>
                <a:spcPts val="0"/>
              </a:spcBef>
              <a:spcAft>
                <a:spcPts val="0"/>
              </a:spcAft>
              <a:buSzPts val="1100"/>
              <a:buAutoNum type="arabicPeriod"/>
            </a:pPr>
            <a:r>
              <a:rPr lang="en"/>
              <a:t>Midnight green color is one of the features for 11 and pro max, people talked a lot about it so that it appears several times in reviews</a:t>
            </a:r>
            <a:endParaRPr/>
          </a:p>
          <a:p>
            <a:pPr marL="457200" lvl="0" indent="-298450" algn="l" rtl="0">
              <a:spcBef>
                <a:spcPts val="0"/>
              </a:spcBef>
              <a:spcAft>
                <a:spcPts val="0"/>
              </a:spcAft>
              <a:buSzPts val="1100"/>
              <a:buAutoNum type="arabicPeriod"/>
            </a:pPr>
            <a:r>
              <a:rPr lang="en"/>
              <a:t>Common topics</a:t>
            </a:r>
            <a:endParaRPr/>
          </a:p>
          <a:p>
            <a:pPr marL="457200" lvl="0" indent="-298450" algn="l" rtl="0">
              <a:spcBef>
                <a:spcPts val="0"/>
              </a:spcBef>
              <a:spcAft>
                <a:spcPts val="0"/>
              </a:spcAft>
              <a:buSzPts val="1100"/>
              <a:buAutoNum type="arabicPeriod"/>
            </a:pPr>
            <a:r>
              <a:rPr lang="en"/>
              <a:t>Different topics, indicating the most notable and essential features for each generation</a:t>
            </a:r>
            <a:endParaRPr/>
          </a:p>
          <a:p>
            <a:pPr marL="457200" lvl="0" indent="-298450" algn="l" rtl="0">
              <a:spcBef>
                <a:spcPts val="0"/>
              </a:spcBef>
              <a:spcAft>
                <a:spcPts val="0"/>
              </a:spcAft>
              <a:buSzPts val="1100"/>
              <a:buAutoNum type="arabicPeriod"/>
            </a:pPr>
            <a:r>
              <a:rPr lang="en"/>
              <a:t>Begin with these remarkable features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0e0e9bcdc_0_2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0e0e9bcdc_0_2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12708cca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12708cca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12708cca3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12708cca3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12708cca3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12708cca3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12708cca3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812708cca3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dbdcf881dbe545b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dbdcf881dbe545b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13aa49f65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13aa49f6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12708cca3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12708cca3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12708cca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12708cca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80e0e9bcdc_0_2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80e0e9bcdc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12708cca3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12708cca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dbdcf881dbe545b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dbdcf881dbe545b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12708cca3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12708cca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12708cca3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12708cca3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We initially wanted to see if Apple takes into account customer opinions in reviews when producing new iPhones. In the end we found that, yes, Apple does care about customer opinion and improves the things most important to customers, insomuch that they, in large part, adjust their overall strategy to give customers what they want. However, while giving customers what they want, Apple also keeps in mind Steve Jobs’ idea that “People don’t know what they want until you show it to them”. For example, in late 2017, we saw Apple release both the iPhone 8 and iPhone X within 2 months of each other with the removal of the home button and the addition of Face ID being one of the big differences between the 2. Why did they do this? Like us, Apple saw that their customers still valued the home button, however, they also wanted to introduce their new advanced Face ID feature. They showed customers a new feature they didn’t know they wanted while also keeping loyal customers that loved the home button. Now Face ID is loved by most iPhone users instead of using the Home Button. </a:t>
            </a:r>
            <a:endParaRPr sz="1200" b="1">
              <a:solidFill>
                <a:schemeClr val="dk2"/>
              </a:solidFill>
              <a:latin typeface="Open Sans"/>
              <a:ea typeface="Open Sans"/>
              <a:cs typeface="Open Sans"/>
              <a:sym typeface="Open Sans"/>
            </a:endParaRPr>
          </a:p>
          <a:p>
            <a:pPr marL="457200" lvl="0" indent="0" algn="l" rtl="0">
              <a:spcBef>
                <a:spcPts val="0"/>
              </a:spcBef>
              <a:spcAft>
                <a:spcPts val="0"/>
              </a:spcAft>
              <a:buNone/>
            </a:pPr>
            <a:endParaRPr sz="1200">
              <a:solidFill>
                <a:schemeClr val="dk2"/>
              </a:solidFill>
              <a:latin typeface="Open Sans"/>
              <a:ea typeface="Open Sans"/>
              <a:cs typeface="Open Sans"/>
              <a:sym typeface="Open Sans"/>
            </a:endParaRPr>
          </a:p>
          <a:p>
            <a:pPr marL="457200" lvl="0" indent="0" algn="l" rtl="0">
              <a:spcBef>
                <a:spcPts val="0"/>
              </a:spcBef>
              <a:spcAft>
                <a:spcPts val="0"/>
              </a:spcAft>
              <a:buNone/>
            </a:pPr>
            <a:r>
              <a:rPr lang="en" sz="1200">
                <a:solidFill>
                  <a:schemeClr val="dk2"/>
                </a:solidFill>
                <a:latin typeface="Open Sans"/>
                <a:ea typeface="Open Sans"/>
                <a:cs typeface="Open Sans"/>
                <a:sym typeface="Open Sans"/>
              </a:rPr>
              <a:t>Apple strategy :  Released 8 and X at the same time to gauge customers’ reaction to removal of Home Button and replacement of new Face ID Feature</a:t>
            </a:r>
            <a:endParaRPr sz="1200">
              <a:solidFill>
                <a:schemeClr val="dk2"/>
              </a:solidFill>
              <a:latin typeface="Open Sans"/>
              <a:ea typeface="Open Sans"/>
              <a:cs typeface="Open Sans"/>
              <a:sym typeface="Open Sans"/>
            </a:endParaRPr>
          </a:p>
          <a:p>
            <a:pPr marL="457200" lvl="0" indent="0" algn="l" rtl="0">
              <a:spcBef>
                <a:spcPts val="0"/>
              </a:spcBef>
              <a:spcAft>
                <a:spcPts val="0"/>
              </a:spcAft>
              <a:buNone/>
            </a:pPr>
            <a:endParaRPr sz="1200">
              <a:solidFill>
                <a:schemeClr val="dk2"/>
              </a:solidFill>
              <a:latin typeface="Open Sans"/>
              <a:ea typeface="Open Sans"/>
              <a:cs typeface="Open Sans"/>
              <a:sym typeface="Open Sans"/>
            </a:endParaRPr>
          </a:p>
          <a:p>
            <a:pPr marL="457200" lvl="0" indent="0" algn="l" rtl="0">
              <a:spcBef>
                <a:spcPts val="0"/>
              </a:spcBef>
              <a:spcAft>
                <a:spcPts val="0"/>
              </a:spcAft>
              <a:buNone/>
            </a:pPr>
            <a:r>
              <a:rPr lang="en" sz="1200">
                <a:solidFill>
                  <a:schemeClr val="dk2"/>
                </a:solidFill>
                <a:latin typeface="Open Sans"/>
                <a:ea typeface="Open Sans"/>
                <a:cs typeface="Open Sans"/>
                <a:sym typeface="Open Sans"/>
              </a:rPr>
              <a:t>About 30% of reviews that mention the iPhone 8 home button had star rating at 1 or 2. From examining some of the negative reviews, it seems that these people dislike the new haptic feedback home button compared to the old “clickable” home button. </a:t>
            </a:r>
            <a:endParaRPr sz="1200" b="1">
              <a:solidFill>
                <a:schemeClr val="dk2"/>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12708cca3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12708cca3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12708cca3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12708cca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0e0e9bcdc_3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0e0e9bcdc_3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e0e9bcdc_0_2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0e0e9bcdc_0_2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dbdcf881dbe545b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dbdcf881dbe545b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0e0e9bcdc_0_2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0e0e9bcdc_0_2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0e0e9bcdc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0e0e9bcdc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8 lost headphone jack and added wireless charging</a:t>
            </a:r>
            <a:endParaRPr/>
          </a:p>
          <a:p>
            <a:pPr marL="457200" lvl="0" indent="-298450" algn="l" rtl="0">
              <a:spcBef>
                <a:spcPts val="0"/>
              </a:spcBef>
              <a:spcAft>
                <a:spcPts val="0"/>
              </a:spcAft>
              <a:buSzPts val="1100"/>
              <a:buAutoNum type="arabicPeriod"/>
            </a:pPr>
            <a:r>
              <a:rPr lang="en"/>
              <a:t>From official website</a:t>
            </a:r>
            <a:endParaRPr/>
          </a:p>
          <a:p>
            <a:pPr marL="457200" lvl="0" indent="-298450" algn="l" rtl="0">
              <a:spcBef>
                <a:spcPts val="0"/>
              </a:spcBef>
              <a:spcAft>
                <a:spcPts val="0"/>
              </a:spcAft>
              <a:buSzPts val="1100"/>
              <a:buAutoNum type="arabicPeriod"/>
            </a:pPr>
            <a:r>
              <a:rPr lang="en"/>
              <a:t>Whether there features are liked or accepted by customers</a:t>
            </a:r>
            <a:endParaRPr/>
          </a:p>
          <a:p>
            <a:pPr marL="457200" lvl="0" indent="-298450" algn="l" rtl="0">
              <a:spcBef>
                <a:spcPts val="0"/>
              </a:spcBef>
              <a:spcAft>
                <a:spcPts val="0"/>
              </a:spcAft>
              <a:buSzPts val="1100"/>
              <a:buAutoNum type="arabicPeriod"/>
            </a:pPr>
            <a:r>
              <a:rPr lang="en"/>
              <a:t>Which feature is discussed most by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12708cca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12708cc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Histogram has 10 binwidth</a:t>
            </a:r>
            <a:endParaRPr/>
          </a:p>
          <a:p>
            <a:pPr marL="457200" lvl="0" indent="-298450" algn="l" rtl="0">
              <a:spcBef>
                <a:spcPts val="0"/>
              </a:spcBef>
              <a:spcAft>
                <a:spcPts val="0"/>
              </a:spcAft>
              <a:buSzPts val="1100"/>
              <a:buAutoNum type="arabicPeriod"/>
            </a:pPr>
            <a:r>
              <a:rPr lang="en"/>
              <a:t>Most reviews are short, less than 50 words</a:t>
            </a:r>
            <a:endParaRPr/>
          </a:p>
          <a:p>
            <a:pPr marL="457200" lvl="0" indent="-298450" algn="l" rtl="0">
              <a:spcBef>
                <a:spcPts val="0"/>
              </a:spcBef>
              <a:spcAft>
                <a:spcPts val="0"/>
              </a:spcAft>
              <a:buSzPts val="1100"/>
              <a:buAutoNum type="arabicPeriod"/>
            </a:pPr>
            <a:r>
              <a:rPr lang="en"/>
              <a:t>Iphone X is the most innovative one compare to previous models</a:t>
            </a:r>
            <a:endParaRPr/>
          </a:p>
          <a:p>
            <a:pPr marL="457200" lvl="0" indent="-298450" algn="l" rtl="0">
              <a:spcBef>
                <a:spcPts val="0"/>
              </a:spcBef>
              <a:spcAft>
                <a:spcPts val="0"/>
              </a:spcAft>
              <a:buSzPts val="1100"/>
              <a:buAutoNum type="arabicPeriod"/>
            </a:pPr>
            <a:r>
              <a:rPr lang="en"/>
              <a:t>11 pro max is the newest one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12708cca3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812708cca3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sentiment analysis</a:t>
            </a:r>
            <a:endParaRPr/>
          </a:p>
          <a:p>
            <a:pPr marL="457200" lvl="0" indent="-298450" algn="l" rtl="0">
              <a:spcBef>
                <a:spcPts val="0"/>
              </a:spcBef>
              <a:spcAft>
                <a:spcPts val="0"/>
              </a:spcAft>
              <a:buSzPts val="1100"/>
              <a:buAutoNum type="arabicPeriod"/>
            </a:pPr>
            <a:r>
              <a:rPr lang="en"/>
              <a:t>Make sure dataset is reasonable and reliable</a:t>
            </a:r>
            <a:endParaRPr/>
          </a:p>
          <a:p>
            <a:pPr marL="457200" lvl="0" indent="-298450" algn="l" rtl="0">
              <a:spcBef>
                <a:spcPts val="0"/>
              </a:spcBef>
              <a:spcAft>
                <a:spcPts val="0"/>
              </a:spcAft>
              <a:buSzPts val="1100"/>
              <a:buAutoNum type="arabicPeriod"/>
            </a:pPr>
            <a:r>
              <a:rPr lang="en"/>
              <a:t>The higher the rating, the more positive people’s attitude 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iPhone Product Review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310896" y="137160"/>
            <a:ext cx="3414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Summarizing Text</a:t>
            </a:r>
            <a:endParaRPr/>
          </a:p>
        </p:txBody>
      </p:sp>
      <p:pic>
        <p:nvPicPr>
          <p:cNvPr id="135" name="Google Shape;135;p22"/>
          <p:cNvPicPr preferRelativeResize="0"/>
          <p:nvPr/>
        </p:nvPicPr>
        <p:blipFill>
          <a:blip r:embed="rId3">
            <a:alphaModFix/>
          </a:blip>
          <a:stretch>
            <a:fillRect/>
          </a:stretch>
        </p:blipFill>
        <p:spPr>
          <a:xfrm>
            <a:off x="311700" y="923825"/>
            <a:ext cx="5649349" cy="4035250"/>
          </a:xfrm>
          <a:prstGeom prst="rect">
            <a:avLst/>
          </a:prstGeom>
          <a:noFill/>
          <a:ln>
            <a:noFill/>
          </a:ln>
        </p:spPr>
      </p:pic>
      <p:sp>
        <p:nvSpPr>
          <p:cNvPr id="136" name="Google Shape;136;p22"/>
          <p:cNvSpPr txBox="1">
            <a:spLocks noGrp="1"/>
          </p:cNvSpPr>
          <p:nvPr>
            <p:ph type="body" idx="1"/>
          </p:nvPr>
        </p:nvSpPr>
        <p:spPr>
          <a:xfrm>
            <a:off x="6137250" y="918875"/>
            <a:ext cx="2745000" cy="14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Top Common Bigrams</a:t>
            </a:r>
            <a:endParaRPr b="1"/>
          </a:p>
          <a:p>
            <a:pPr marL="457200" lvl="0" indent="-342900" algn="l" rtl="0">
              <a:spcBef>
                <a:spcPts val="1600"/>
              </a:spcBef>
              <a:spcAft>
                <a:spcPts val="0"/>
              </a:spcAft>
              <a:buSzPts val="1800"/>
              <a:buChar char="●"/>
            </a:pPr>
            <a:r>
              <a:rPr lang="en"/>
              <a:t>Battery Life</a:t>
            </a:r>
            <a:endParaRPr/>
          </a:p>
          <a:p>
            <a:pPr marL="457200" lvl="0" indent="-342900" algn="l" rtl="0">
              <a:spcBef>
                <a:spcPts val="0"/>
              </a:spcBef>
              <a:spcAft>
                <a:spcPts val="0"/>
              </a:spcAft>
              <a:buSzPts val="1800"/>
              <a:buChar char="●"/>
            </a:pPr>
            <a:r>
              <a:rPr lang="en"/>
              <a:t>Home Button</a:t>
            </a:r>
            <a:endParaRPr/>
          </a:p>
          <a:p>
            <a:pPr marL="0" lvl="0" indent="0" algn="l" rtl="0">
              <a:spcBef>
                <a:spcPts val="1600"/>
              </a:spcBef>
              <a:spcAft>
                <a:spcPts val="1600"/>
              </a:spcAft>
              <a:buNone/>
            </a:pPr>
            <a:endParaRPr/>
          </a:p>
        </p:txBody>
      </p:sp>
      <p:sp>
        <p:nvSpPr>
          <p:cNvPr id="137" name="Google Shape;137;p22"/>
          <p:cNvSpPr/>
          <p:nvPr/>
        </p:nvSpPr>
        <p:spPr>
          <a:xfrm>
            <a:off x="486943" y="1697551"/>
            <a:ext cx="882600" cy="116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txBox="1">
            <a:spLocks noGrp="1"/>
          </p:cNvSpPr>
          <p:nvPr>
            <p:ph type="body" idx="1"/>
          </p:nvPr>
        </p:nvSpPr>
        <p:spPr>
          <a:xfrm>
            <a:off x="6137250" y="2605150"/>
            <a:ext cx="2745000" cy="14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Top Different Bigrams</a:t>
            </a:r>
            <a:endParaRPr b="1"/>
          </a:p>
          <a:p>
            <a:pPr marL="457200" lvl="0" indent="-342900" algn="l" rtl="0">
              <a:spcBef>
                <a:spcPts val="1600"/>
              </a:spcBef>
              <a:spcAft>
                <a:spcPts val="0"/>
              </a:spcAft>
              <a:buSzPts val="1800"/>
              <a:buChar char="●"/>
            </a:pPr>
            <a:r>
              <a:rPr lang="en"/>
              <a:t>Wireless charging</a:t>
            </a:r>
            <a:endParaRPr/>
          </a:p>
          <a:p>
            <a:pPr marL="457200" lvl="0" indent="-342900" algn="l" rtl="0">
              <a:spcBef>
                <a:spcPts val="0"/>
              </a:spcBef>
              <a:spcAft>
                <a:spcPts val="0"/>
              </a:spcAft>
              <a:buSzPts val="1800"/>
              <a:buChar char="●"/>
            </a:pPr>
            <a:r>
              <a:rPr lang="en"/>
              <a:t>Facial recognition</a:t>
            </a:r>
            <a:endParaRPr/>
          </a:p>
          <a:p>
            <a:pPr marL="457200" lvl="0" indent="-342900" algn="l" rtl="0">
              <a:spcBef>
                <a:spcPts val="0"/>
              </a:spcBef>
              <a:spcAft>
                <a:spcPts val="0"/>
              </a:spcAft>
              <a:buSzPts val="1800"/>
              <a:buChar char="●"/>
            </a:pPr>
            <a:r>
              <a:rPr lang="en"/>
              <a:t>Picture quality</a:t>
            </a:r>
            <a:endParaRPr/>
          </a:p>
          <a:p>
            <a:pPr marL="457200" lvl="0" indent="-342900" algn="l" rtl="0">
              <a:spcBef>
                <a:spcPts val="0"/>
              </a:spcBef>
              <a:spcAft>
                <a:spcPts val="0"/>
              </a:spcAft>
              <a:buSzPts val="1800"/>
              <a:buChar char="●"/>
            </a:pPr>
            <a:r>
              <a:rPr lang="en"/>
              <a:t>Camera quality</a:t>
            </a:r>
            <a:endParaRPr/>
          </a:p>
          <a:p>
            <a:pPr marL="0" lvl="0" indent="0" algn="l" rtl="0">
              <a:spcBef>
                <a:spcPts val="1600"/>
              </a:spcBef>
              <a:spcAft>
                <a:spcPts val="1600"/>
              </a:spcAft>
              <a:buNone/>
            </a:pPr>
            <a:endParaRPr/>
          </a:p>
        </p:txBody>
      </p:sp>
      <p:sp>
        <p:nvSpPr>
          <p:cNvPr id="139" name="Google Shape;139;p22"/>
          <p:cNvSpPr/>
          <p:nvPr/>
        </p:nvSpPr>
        <p:spPr>
          <a:xfrm>
            <a:off x="3251951" y="1786350"/>
            <a:ext cx="820800" cy="116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680750" y="3373950"/>
            <a:ext cx="675300" cy="116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86130" y="3513750"/>
            <a:ext cx="675300" cy="116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0896" y="1402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8 - Topic Model</a:t>
            </a:r>
            <a:endParaRPr/>
          </a:p>
        </p:txBody>
      </p:sp>
      <p:pic>
        <p:nvPicPr>
          <p:cNvPr id="147" name="Google Shape;147;p23"/>
          <p:cNvPicPr preferRelativeResize="0"/>
          <p:nvPr/>
        </p:nvPicPr>
        <p:blipFill>
          <a:blip r:embed="rId3">
            <a:alphaModFix/>
          </a:blip>
          <a:stretch>
            <a:fillRect/>
          </a:stretch>
        </p:blipFill>
        <p:spPr>
          <a:xfrm>
            <a:off x="368650" y="771425"/>
            <a:ext cx="8408198" cy="4208198"/>
          </a:xfrm>
          <a:prstGeom prst="rect">
            <a:avLst/>
          </a:prstGeom>
          <a:noFill/>
          <a:ln>
            <a:noFill/>
          </a:ln>
        </p:spPr>
      </p:pic>
      <p:sp>
        <p:nvSpPr>
          <p:cNvPr id="148" name="Google Shape;148;p23"/>
          <p:cNvSpPr/>
          <p:nvPr/>
        </p:nvSpPr>
        <p:spPr>
          <a:xfrm>
            <a:off x="5836300" y="2420475"/>
            <a:ext cx="2520300" cy="128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311700" y="13716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8 — Wireless Charging</a:t>
            </a:r>
            <a:endParaRPr/>
          </a:p>
        </p:txBody>
      </p:sp>
      <p:pic>
        <p:nvPicPr>
          <p:cNvPr id="154" name="Google Shape;154;p24"/>
          <p:cNvPicPr preferRelativeResize="0"/>
          <p:nvPr/>
        </p:nvPicPr>
        <p:blipFill>
          <a:blip r:embed="rId3">
            <a:alphaModFix/>
          </a:blip>
          <a:stretch>
            <a:fillRect/>
          </a:stretch>
        </p:blipFill>
        <p:spPr>
          <a:xfrm>
            <a:off x="5315550" y="28175"/>
            <a:ext cx="948499" cy="948500"/>
          </a:xfrm>
          <a:prstGeom prst="rect">
            <a:avLst/>
          </a:prstGeom>
          <a:noFill/>
          <a:ln>
            <a:noFill/>
          </a:ln>
        </p:spPr>
      </p:pic>
      <p:pic>
        <p:nvPicPr>
          <p:cNvPr id="155" name="Google Shape;155;p24"/>
          <p:cNvPicPr preferRelativeResize="0"/>
          <p:nvPr/>
        </p:nvPicPr>
        <p:blipFill rotWithShape="1">
          <a:blip r:embed="rId4">
            <a:alphaModFix/>
          </a:blip>
          <a:srcRect l="65021" t="39098" r="5292" b="29754"/>
          <a:stretch/>
        </p:blipFill>
        <p:spPr>
          <a:xfrm>
            <a:off x="857975" y="976675"/>
            <a:ext cx="3438599" cy="2390948"/>
          </a:xfrm>
          <a:prstGeom prst="rect">
            <a:avLst/>
          </a:prstGeom>
          <a:noFill/>
          <a:ln>
            <a:noFill/>
          </a:ln>
        </p:spPr>
      </p:pic>
      <p:pic>
        <p:nvPicPr>
          <p:cNvPr id="156" name="Google Shape;156;p24"/>
          <p:cNvPicPr preferRelativeResize="0"/>
          <p:nvPr/>
        </p:nvPicPr>
        <p:blipFill rotWithShape="1">
          <a:blip r:embed="rId5">
            <a:alphaModFix/>
          </a:blip>
          <a:srcRect l="67069" t="35012" b="33217"/>
          <a:stretch/>
        </p:blipFill>
        <p:spPr>
          <a:xfrm>
            <a:off x="5267900" y="2994737"/>
            <a:ext cx="2977598" cy="1764825"/>
          </a:xfrm>
          <a:prstGeom prst="rect">
            <a:avLst/>
          </a:prstGeom>
          <a:noFill/>
          <a:ln>
            <a:noFill/>
          </a:ln>
        </p:spPr>
      </p:pic>
      <p:sp>
        <p:nvSpPr>
          <p:cNvPr id="157" name="Google Shape;157;p24"/>
          <p:cNvSpPr txBox="1">
            <a:spLocks noGrp="1"/>
          </p:cNvSpPr>
          <p:nvPr>
            <p:ph type="body" idx="1"/>
          </p:nvPr>
        </p:nvSpPr>
        <p:spPr>
          <a:xfrm>
            <a:off x="-38125" y="3651250"/>
            <a:ext cx="5251800" cy="9486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a:solidFill>
                  <a:srgbClr val="000000"/>
                </a:solidFill>
              </a:rPr>
              <a:t>Lost massive focus in 2017, slightly gained back some interest but dropped again in 2019.</a:t>
            </a:r>
            <a:endParaRPr sz="1400">
              <a:solidFill>
                <a:srgbClr val="000000"/>
              </a:solidFill>
            </a:endParaRPr>
          </a:p>
          <a:p>
            <a:pPr marL="457200" lvl="0" indent="0" algn="l" rtl="0">
              <a:lnSpc>
                <a:spcPct val="100000"/>
              </a:lnSpc>
              <a:spcBef>
                <a:spcPts val="0"/>
              </a:spcBef>
              <a:spcAft>
                <a:spcPts val="0"/>
              </a:spcAft>
              <a:buNone/>
            </a:pP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This new function is not flattering to most buyers.</a:t>
            </a:r>
            <a:endParaRPr/>
          </a:p>
        </p:txBody>
      </p:sp>
      <p:pic>
        <p:nvPicPr>
          <p:cNvPr id="158" name="Google Shape;158;p24"/>
          <p:cNvPicPr preferRelativeResize="0"/>
          <p:nvPr/>
        </p:nvPicPr>
        <p:blipFill rotWithShape="1">
          <a:blip r:embed="rId6">
            <a:alphaModFix/>
          </a:blip>
          <a:srcRect l="65995" t="33104" r="4157" b="30943"/>
          <a:stretch/>
        </p:blipFill>
        <p:spPr>
          <a:xfrm>
            <a:off x="5518575" y="1037845"/>
            <a:ext cx="2603325" cy="1764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700" y="13716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X — Topic Model</a:t>
            </a:r>
            <a:endParaRPr/>
          </a:p>
        </p:txBody>
      </p:sp>
      <p:pic>
        <p:nvPicPr>
          <p:cNvPr id="164" name="Google Shape;164;p25"/>
          <p:cNvPicPr preferRelativeResize="0"/>
          <p:nvPr/>
        </p:nvPicPr>
        <p:blipFill>
          <a:blip r:embed="rId3">
            <a:alphaModFix/>
          </a:blip>
          <a:stretch>
            <a:fillRect/>
          </a:stretch>
        </p:blipFill>
        <p:spPr>
          <a:xfrm>
            <a:off x="276825" y="745350"/>
            <a:ext cx="8254100" cy="4239252"/>
          </a:xfrm>
          <a:prstGeom prst="rect">
            <a:avLst/>
          </a:prstGeom>
          <a:noFill/>
          <a:ln>
            <a:noFill/>
          </a:ln>
        </p:spPr>
      </p:pic>
      <p:sp>
        <p:nvSpPr>
          <p:cNvPr id="165" name="Google Shape;165;p25"/>
          <p:cNvSpPr/>
          <p:nvPr/>
        </p:nvSpPr>
        <p:spPr>
          <a:xfrm>
            <a:off x="718200" y="2370050"/>
            <a:ext cx="2571000" cy="1341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311700" y="13716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X — Facial Recognition</a:t>
            </a:r>
            <a:endParaRPr/>
          </a:p>
        </p:txBody>
      </p:sp>
      <p:sp>
        <p:nvSpPr>
          <p:cNvPr id="171" name="Google Shape;171;p26"/>
          <p:cNvSpPr txBox="1">
            <a:spLocks noGrp="1"/>
          </p:cNvSpPr>
          <p:nvPr>
            <p:ph type="body" idx="1"/>
          </p:nvPr>
        </p:nvSpPr>
        <p:spPr>
          <a:xfrm>
            <a:off x="354900" y="3531725"/>
            <a:ext cx="4097400" cy="1027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a:solidFill>
                  <a:srgbClr val="000000"/>
                </a:solidFill>
              </a:rPr>
              <a:t>Gradually lost focus throughout 2017 &amp; 2018, then sharply dropped in 2019. </a:t>
            </a:r>
            <a:endParaRPr sz="1400">
              <a:solidFill>
                <a:srgbClr val="000000"/>
              </a:solidFill>
            </a:endParaRPr>
          </a:p>
          <a:p>
            <a:pPr marL="457200" lvl="0" indent="0" algn="l" rtl="0">
              <a:lnSpc>
                <a:spcPct val="100000"/>
              </a:lnSpc>
              <a:spcBef>
                <a:spcPts val="0"/>
              </a:spcBef>
              <a:spcAft>
                <a:spcPts val="0"/>
              </a:spcAft>
              <a:buNone/>
            </a:pP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This new function is highly favoured by most of users.</a:t>
            </a:r>
            <a:endParaRPr/>
          </a:p>
        </p:txBody>
      </p:sp>
      <p:pic>
        <p:nvPicPr>
          <p:cNvPr id="172" name="Google Shape;172;p26"/>
          <p:cNvPicPr preferRelativeResize="0"/>
          <p:nvPr/>
        </p:nvPicPr>
        <p:blipFill>
          <a:blip r:embed="rId3">
            <a:alphaModFix/>
          </a:blip>
          <a:stretch>
            <a:fillRect/>
          </a:stretch>
        </p:blipFill>
        <p:spPr>
          <a:xfrm>
            <a:off x="5381625" y="265025"/>
            <a:ext cx="482625" cy="482625"/>
          </a:xfrm>
          <a:prstGeom prst="rect">
            <a:avLst/>
          </a:prstGeom>
          <a:noFill/>
          <a:ln>
            <a:noFill/>
          </a:ln>
        </p:spPr>
      </p:pic>
      <p:pic>
        <p:nvPicPr>
          <p:cNvPr id="173" name="Google Shape;173;p26"/>
          <p:cNvPicPr preferRelativeResize="0"/>
          <p:nvPr/>
        </p:nvPicPr>
        <p:blipFill>
          <a:blip r:embed="rId4">
            <a:alphaModFix/>
          </a:blip>
          <a:stretch>
            <a:fillRect/>
          </a:stretch>
        </p:blipFill>
        <p:spPr>
          <a:xfrm>
            <a:off x="512700" y="1046550"/>
            <a:ext cx="3635451" cy="2228724"/>
          </a:xfrm>
          <a:prstGeom prst="rect">
            <a:avLst/>
          </a:prstGeom>
          <a:noFill/>
          <a:ln>
            <a:noFill/>
          </a:ln>
        </p:spPr>
      </p:pic>
      <p:pic>
        <p:nvPicPr>
          <p:cNvPr id="174" name="Google Shape;174;p26"/>
          <p:cNvPicPr preferRelativeResize="0"/>
          <p:nvPr/>
        </p:nvPicPr>
        <p:blipFill>
          <a:blip r:embed="rId5">
            <a:alphaModFix/>
          </a:blip>
          <a:stretch>
            <a:fillRect/>
          </a:stretch>
        </p:blipFill>
        <p:spPr>
          <a:xfrm>
            <a:off x="5314212" y="2985325"/>
            <a:ext cx="3012774" cy="1961699"/>
          </a:xfrm>
          <a:prstGeom prst="rect">
            <a:avLst/>
          </a:prstGeom>
          <a:noFill/>
          <a:ln>
            <a:noFill/>
          </a:ln>
        </p:spPr>
      </p:pic>
      <p:grpSp>
        <p:nvGrpSpPr>
          <p:cNvPr id="175" name="Google Shape;175;p26"/>
          <p:cNvGrpSpPr/>
          <p:nvPr/>
        </p:nvGrpSpPr>
        <p:grpSpPr>
          <a:xfrm>
            <a:off x="5260613" y="1052775"/>
            <a:ext cx="2954150" cy="1728850"/>
            <a:chOff x="5260613" y="1052775"/>
            <a:chExt cx="2954150" cy="1728850"/>
          </a:xfrm>
        </p:grpSpPr>
        <p:pic>
          <p:nvPicPr>
            <p:cNvPr id="176" name="Google Shape;176;p26"/>
            <p:cNvPicPr preferRelativeResize="0"/>
            <p:nvPr/>
          </p:nvPicPr>
          <p:blipFill>
            <a:blip r:embed="rId6">
              <a:alphaModFix/>
            </a:blip>
            <a:stretch>
              <a:fillRect/>
            </a:stretch>
          </p:blipFill>
          <p:spPr>
            <a:xfrm>
              <a:off x="5600700" y="2604725"/>
              <a:ext cx="2544575" cy="176900"/>
            </a:xfrm>
            <a:prstGeom prst="rect">
              <a:avLst/>
            </a:prstGeom>
            <a:noFill/>
            <a:ln>
              <a:noFill/>
            </a:ln>
          </p:spPr>
        </p:pic>
        <p:pic>
          <p:nvPicPr>
            <p:cNvPr id="177" name="Google Shape;177;p26"/>
            <p:cNvPicPr preferRelativeResize="0"/>
            <p:nvPr/>
          </p:nvPicPr>
          <p:blipFill>
            <a:blip r:embed="rId7">
              <a:alphaModFix/>
            </a:blip>
            <a:stretch>
              <a:fillRect/>
            </a:stretch>
          </p:blipFill>
          <p:spPr>
            <a:xfrm>
              <a:off x="5260613" y="1052775"/>
              <a:ext cx="2954150" cy="15519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11 — Topic Model</a:t>
            </a:r>
            <a:endParaRPr/>
          </a:p>
          <a:p>
            <a:pPr marL="0" lvl="0" indent="0" algn="l" rtl="0">
              <a:spcBef>
                <a:spcPts val="0"/>
              </a:spcBef>
              <a:spcAft>
                <a:spcPts val="0"/>
              </a:spcAft>
              <a:buNone/>
            </a:pPr>
            <a:endParaRPr/>
          </a:p>
        </p:txBody>
      </p:sp>
      <p:sp>
        <p:nvSpPr>
          <p:cNvPr id="183" name="Google Shape;183;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4" name="Google Shape;184;p27"/>
          <p:cNvPicPr preferRelativeResize="0"/>
          <p:nvPr/>
        </p:nvPicPr>
        <p:blipFill>
          <a:blip r:embed="rId3">
            <a:alphaModFix/>
          </a:blip>
          <a:stretch>
            <a:fillRect/>
          </a:stretch>
        </p:blipFill>
        <p:spPr>
          <a:xfrm>
            <a:off x="145625" y="612650"/>
            <a:ext cx="8929023" cy="4408151"/>
          </a:xfrm>
          <a:prstGeom prst="rect">
            <a:avLst/>
          </a:prstGeom>
          <a:noFill/>
          <a:ln>
            <a:noFill/>
          </a:ln>
        </p:spPr>
      </p:pic>
      <p:sp>
        <p:nvSpPr>
          <p:cNvPr id="185" name="Google Shape;185;p27"/>
          <p:cNvSpPr/>
          <p:nvPr/>
        </p:nvSpPr>
        <p:spPr>
          <a:xfrm>
            <a:off x="3232800" y="2330800"/>
            <a:ext cx="2654700" cy="1403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310896" y="0"/>
            <a:ext cx="7899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11 — Picture Quality</a:t>
            </a:r>
            <a:endParaRPr/>
          </a:p>
        </p:txBody>
      </p:sp>
      <p:sp>
        <p:nvSpPr>
          <p:cNvPr id="191" name="Google Shape;191;p28"/>
          <p:cNvSpPr txBox="1">
            <a:spLocks noGrp="1"/>
          </p:cNvSpPr>
          <p:nvPr>
            <p:ph type="body" idx="1"/>
          </p:nvPr>
        </p:nvSpPr>
        <p:spPr>
          <a:xfrm>
            <a:off x="-23000" y="3475475"/>
            <a:ext cx="5326500" cy="1327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a:solidFill>
                  <a:srgbClr val="000000"/>
                </a:solidFill>
              </a:rPr>
              <a:t>Slightly lost focus throughout 2019.</a:t>
            </a:r>
            <a:endParaRPr sz="1400">
              <a:solidFill>
                <a:srgbClr val="000000"/>
              </a:solidFill>
            </a:endParaRPr>
          </a:p>
          <a:p>
            <a:pPr marL="457200" lvl="0" indent="0" algn="l" rtl="0">
              <a:lnSpc>
                <a:spcPct val="100000"/>
              </a:lnSpc>
              <a:spcBef>
                <a:spcPts val="0"/>
              </a:spcBef>
              <a:spcAft>
                <a:spcPts val="0"/>
              </a:spcAft>
              <a:buNone/>
            </a:pP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Most people are highly satisfied with the picture quality.</a:t>
            </a:r>
            <a:endParaRPr sz="1400">
              <a:solidFill>
                <a:srgbClr val="000000"/>
              </a:solidFill>
            </a:endParaRPr>
          </a:p>
        </p:txBody>
      </p:sp>
      <p:sp>
        <p:nvSpPr>
          <p:cNvPr id="192" name="Google Shape;192;p28"/>
          <p:cNvSpPr txBox="1"/>
          <p:nvPr/>
        </p:nvSpPr>
        <p:spPr>
          <a:xfrm>
            <a:off x="6258025" y="3961025"/>
            <a:ext cx="1964700" cy="3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222222"/>
              </a:solidFill>
              <a:highlight>
                <a:schemeClr val="lt1"/>
              </a:highlight>
              <a:latin typeface="Roboto"/>
              <a:ea typeface="Roboto"/>
              <a:cs typeface="Roboto"/>
              <a:sym typeface="Roboto"/>
            </a:endParaRPr>
          </a:p>
        </p:txBody>
      </p:sp>
      <p:pic>
        <p:nvPicPr>
          <p:cNvPr id="193" name="Google Shape;193;p28"/>
          <p:cNvPicPr preferRelativeResize="0"/>
          <p:nvPr/>
        </p:nvPicPr>
        <p:blipFill>
          <a:blip r:embed="rId3">
            <a:alphaModFix/>
          </a:blip>
          <a:stretch>
            <a:fillRect/>
          </a:stretch>
        </p:blipFill>
        <p:spPr>
          <a:xfrm>
            <a:off x="990600" y="1076225"/>
            <a:ext cx="3314424" cy="2005425"/>
          </a:xfrm>
          <a:prstGeom prst="rect">
            <a:avLst/>
          </a:prstGeom>
          <a:noFill/>
          <a:ln>
            <a:noFill/>
          </a:ln>
        </p:spPr>
      </p:pic>
      <p:pic>
        <p:nvPicPr>
          <p:cNvPr id="194" name="Google Shape;194;p28"/>
          <p:cNvPicPr preferRelativeResize="0"/>
          <p:nvPr/>
        </p:nvPicPr>
        <p:blipFill>
          <a:blip r:embed="rId4">
            <a:alphaModFix/>
          </a:blip>
          <a:stretch>
            <a:fillRect/>
          </a:stretch>
        </p:blipFill>
        <p:spPr>
          <a:xfrm>
            <a:off x="5431775" y="3011901"/>
            <a:ext cx="3042875" cy="1911575"/>
          </a:xfrm>
          <a:prstGeom prst="rect">
            <a:avLst/>
          </a:prstGeom>
          <a:noFill/>
          <a:ln>
            <a:noFill/>
          </a:ln>
        </p:spPr>
      </p:pic>
      <p:pic>
        <p:nvPicPr>
          <p:cNvPr id="195" name="Google Shape;195;p28"/>
          <p:cNvPicPr preferRelativeResize="0"/>
          <p:nvPr/>
        </p:nvPicPr>
        <p:blipFill rotWithShape="1">
          <a:blip r:embed="rId5">
            <a:alphaModFix/>
          </a:blip>
          <a:srcRect l="36736" t="32318" r="34970" b="32115"/>
          <a:stretch/>
        </p:blipFill>
        <p:spPr>
          <a:xfrm>
            <a:off x="5844200" y="1000025"/>
            <a:ext cx="2538073" cy="1847686"/>
          </a:xfrm>
          <a:prstGeom prst="rect">
            <a:avLst/>
          </a:prstGeom>
          <a:noFill/>
          <a:ln>
            <a:noFill/>
          </a:ln>
        </p:spPr>
      </p:pic>
      <p:pic>
        <p:nvPicPr>
          <p:cNvPr id="196" name="Google Shape;196;p28"/>
          <p:cNvPicPr preferRelativeResize="0"/>
          <p:nvPr/>
        </p:nvPicPr>
        <p:blipFill>
          <a:blip r:embed="rId6">
            <a:alphaModFix/>
          </a:blip>
          <a:stretch>
            <a:fillRect/>
          </a:stretch>
        </p:blipFill>
        <p:spPr>
          <a:xfrm>
            <a:off x="5226425" y="125049"/>
            <a:ext cx="583451" cy="493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9"/>
          <p:cNvPicPr preferRelativeResize="0"/>
          <p:nvPr/>
        </p:nvPicPr>
        <p:blipFill>
          <a:blip r:embed="rId3">
            <a:alphaModFix/>
          </a:blip>
          <a:stretch>
            <a:fillRect/>
          </a:stretch>
        </p:blipFill>
        <p:spPr>
          <a:xfrm>
            <a:off x="177800" y="317500"/>
            <a:ext cx="4280724" cy="3210551"/>
          </a:xfrm>
          <a:prstGeom prst="rect">
            <a:avLst/>
          </a:prstGeom>
          <a:noFill/>
          <a:ln>
            <a:noFill/>
          </a:ln>
        </p:spPr>
      </p:pic>
      <p:pic>
        <p:nvPicPr>
          <p:cNvPr id="202" name="Google Shape;202;p29"/>
          <p:cNvPicPr preferRelativeResize="0"/>
          <p:nvPr/>
        </p:nvPicPr>
        <p:blipFill>
          <a:blip r:embed="rId4">
            <a:alphaModFix/>
          </a:blip>
          <a:stretch>
            <a:fillRect/>
          </a:stretch>
        </p:blipFill>
        <p:spPr>
          <a:xfrm>
            <a:off x="4572004" y="1727200"/>
            <a:ext cx="4495795" cy="2997197"/>
          </a:xfrm>
          <a:prstGeom prst="rect">
            <a:avLst/>
          </a:prstGeom>
          <a:noFill/>
          <a:ln>
            <a:noFill/>
          </a:ln>
        </p:spPr>
      </p:pic>
      <p:sp>
        <p:nvSpPr>
          <p:cNvPr id="203" name="Google Shape;203;p29"/>
          <p:cNvSpPr txBox="1"/>
          <p:nvPr/>
        </p:nvSpPr>
        <p:spPr>
          <a:xfrm>
            <a:off x="3435300" y="4787900"/>
            <a:ext cx="20130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Open Sans"/>
                <a:ea typeface="Open Sans"/>
                <a:cs typeface="Open Sans"/>
                <a:sym typeface="Open Sans"/>
              </a:rPr>
              <a:t>(Photo courtesy of Amanda Zhao) </a:t>
            </a:r>
            <a:endParaRPr sz="900" i="1">
              <a:latin typeface="Open Sans"/>
              <a:ea typeface="Open Sans"/>
              <a:cs typeface="Open Sans"/>
              <a:sym typeface="Open Sans"/>
            </a:endParaRPr>
          </a:p>
        </p:txBody>
      </p:sp>
      <p:sp>
        <p:nvSpPr>
          <p:cNvPr id="204" name="Google Shape;204;p29"/>
          <p:cNvSpPr txBox="1"/>
          <p:nvPr/>
        </p:nvSpPr>
        <p:spPr>
          <a:xfrm>
            <a:off x="498150" y="3823375"/>
            <a:ext cx="3238200"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night mode of iPhone 11</a:t>
            </a:r>
            <a:endParaRPr b="1">
              <a:latin typeface="Open Sans"/>
              <a:ea typeface="Open Sans"/>
              <a:cs typeface="Open Sans"/>
              <a:sym typeface="Open Sans"/>
            </a:endParaRPr>
          </a:p>
        </p:txBody>
      </p:sp>
      <p:sp>
        <p:nvSpPr>
          <p:cNvPr id="205" name="Google Shape;205;p29"/>
          <p:cNvSpPr txBox="1"/>
          <p:nvPr/>
        </p:nvSpPr>
        <p:spPr>
          <a:xfrm>
            <a:off x="6053475" y="1010250"/>
            <a:ext cx="29382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digital camera</a:t>
            </a:r>
            <a:endParaRPr b="1">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311700" y="64008"/>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11 Pro Max — Topic Model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11" name="Google Shape;211;p30"/>
          <p:cNvPicPr preferRelativeResize="0"/>
          <p:nvPr/>
        </p:nvPicPr>
        <p:blipFill>
          <a:blip r:embed="rId3">
            <a:alphaModFix/>
          </a:blip>
          <a:stretch>
            <a:fillRect/>
          </a:stretch>
        </p:blipFill>
        <p:spPr>
          <a:xfrm>
            <a:off x="399700" y="771425"/>
            <a:ext cx="8338675" cy="4258950"/>
          </a:xfrm>
          <a:prstGeom prst="rect">
            <a:avLst/>
          </a:prstGeom>
          <a:noFill/>
          <a:ln>
            <a:noFill/>
          </a:ln>
        </p:spPr>
      </p:pic>
      <p:sp>
        <p:nvSpPr>
          <p:cNvPr id="212" name="Google Shape;212;p30"/>
          <p:cNvSpPr/>
          <p:nvPr/>
        </p:nvSpPr>
        <p:spPr>
          <a:xfrm>
            <a:off x="5836300" y="2985900"/>
            <a:ext cx="2507700" cy="192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310896" y="64025"/>
            <a:ext cx="7899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11 Pro Max — Camera Functionality</a:t>
            </a:r>
            <a:endParaRPr/>
          </a:p>
        </p:txBody>
      </p:sp>
      <p:sp>
        <p:nvSpPr>
          <p:cNvPr id="218" name="Google Shape;218;p31"/>
          <p:cNvSpPr txBox="1">
            <a:spLocks noGrp="1"/>
          </p:cNvSpPr>
          <p:nvPr>
            <p:ph type="body" idx="1"/>
          </p:nvPr>
        </p:nvSpPr>
        <p:spPr>
          <a:xfrm>
            <a:off x="290475" y="3795100"/>
            <a:ext cx="4676400" cy="14550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a:solidFill>
                  <a:srgbClr val="000000"/>
                </a:solidFill>
              </a:rPr>
              <a:t>Gradually lost focus throughout 2019. </a:t>
            </a:r>
            <a:endParaRPr/>
          </a:p>
          <a:p>
            <a:pPr marL="457200" marR="0" lvl="0" indent="0" algn="l" rtl="0">
              <a:lnSpc>
                <a:spcPct val="115000"/>
              </a:lnSpc>
              <a:spcBef>
                <a:spcPts val="0"/>
              </a:spcBef>
              <a:spcAft>
                <a:spcPts val="0"/>
              </a:spcAft>
              <a:buNone/>
            </a:pPr>
            <a:endParaRPr sz="1400">
              <a:solidFill>
                <a:srgbClr val="000000"/>
              </a:solidFill>
            </a:endParaRPr>
          </a:p>
          <a:p>
            <a:pPr marL="457200" marR="0" lvl="0" indent="-317500" algn="l" rtl="0">
              <a:lnSpc>
                <a:spcPct val="115000"/>
              </a:lnSpc>
              <a:spcBef>
                <a:spcPts val="1600"/>
              </a:spcBef>
              <a:spcAft>
                <a:spcPts val="0"/>
              </a:spcAft>
              <a:buClr>
                <a:srgbClr val="000000"/>
              </a:buClr>
              <a:buSzPts val="1400"/>
              <a:buChar char="-"/>
            </a:pPr>
            <a:r>
              <a:rPr lang="en" sz="1400">
                <a:solidFill>
                  <a:srgbClr val="000000"/>
                </a:solidFill>
              </a:rPr>
              <a:t> Camera functionality is significantly improved.</a:t>
            </a:r>
            <a:endParaRPr sz="1400">
              <a:solidFill>
                <a:srgbClr val="000000"/>
              </a:solidFill>
            </a:endParaRPr>
          </a:p>
        </p:txBody>
      </p:sp>
      <p:sp>
        <p:nvSpPr>
          <p:cNvPr id="219" name="Google Shape;219;p31"/>
          <p:cNvSpPr txBox="1"/>
          <p:nvPr/>
        </p:nvSpPr>
        <p:spPr>
          <a:xfrm>
            <a:off x="6258025" y="3961025"/>
            <a:ext cx="1964700" cy="3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222222"/>
              </a:solidFill>
              <a:highlight>
                <a:schemeClr val="lt1"/>
              </a:highlight>
              <a:latin typeface="Roboto"/>
              <a:ea typeface="Roboto"/>
              <a:cs typeface="Roboto"/>
              <a:sym typeface="Roboto"/>
            </a:endParaRPr>
          </a:p>
        </p:txBody>
      </p:sp>
      <p:pic>
        <p:nvPicPr>
          <p:cNvPr id="220" name="Google Shape;220;p31"/>
          <p:cNvPicPr preferRelativeResize="0"/>
          <p:nvPr/>
        </p:nvPicPr>
        <p:blipFill rotWithShape="1">
          <a:blip r:embed="rId3">
            <a:alphaModFix/>
          </a:blip>
          <a:srcRect l="67731" t="50749" b="5926"/>
          <a:stretch/>
        </p:blipFill>
        <p:spPr>
          <a:xfrm>
            <a:off x="779525" y="966725"/>
            <a:ext cx="3570326" cy="2618051"/>
          </a:xfrm>
          <a:prstGeom prst="rect">
            <a:avLst/>
          </a:prstGeom>
          <a:noFill/>
          <a:ln>
            <a:noFill/>
          </a:ln>
        </p:spPr>
      </p:pic>
      <p:pic>
        <p:nvPicPr>
          <p:cNvPr id="221" name="Google Shape;221;p31"/>
          <p:cNvPicPr preferRelativeResize="0"/>
          <p:nvPr/>
        </p:nvPicPr>
        <p:blipFill rotWithShape="1">
          <a:blip r:embed="rId4">
            <a:alphaModFix/>
          </a:blip>
          <a:srcRect b="20704"/>
          <a:stretch/>
        </p:blipFill>
        <p:spPr>
          <a:xfrm>
            <a:off x="7518300" y="174852"/>
            <a:ext cx="785800" cy="485750"/>
          </a:xfrm>
          <a:prstGeom prst="rect">
            <a:avLst/>
          </a:prstGeom>
          <a:noFill/>
          <a:ln>
            <a:noFill/>
          </a:ln>
        </p:spPr>
      </p:pic>
      <p:pic>
        <p:nvPicPr>
          <p:cNvPr id="222" name="Google Shape;222;p31"/>
          <p:cNvPicPr preferRelativeResize="0"/>
          <p:nvPr/>
        </p:nvPicPr>
        <p:blipFill rotWithShape="1">
          <a:blip r:embed="rId5">
            <a:alphaModFix/>
          </a:blip>
          <a:srcRect l="67134" t="50793" b="2776"/>
          <a:stretch/>
        </p:blipFill>
        <p:spPr>
          <a:xfrm>
            <a:off x="5077925" y="3045600"/>
            <a:ext cx="3082027" cy="1975799"/>
          </a:xfrm>
          <a:prstGeom prst="rect">
            <a:avLst/>
          </a:prstGeom>
          <a:noFill/>
          <a:ln>
            <a:noFill/>
          </a:ln>
        </p:spPr>
      </p:pic>
      <p:pic>
        <p:nvPicPr>
          <p:cNvPr id="223" name="Google Shape;223;p31"/>
          <p:cNvPicPr preferRelativeResize="0"/>
          <p:nvPr/>
        </p:nvPicPr>
        <p:blipFill rotWithShape="1">
          <a:blip r:embed="rId6">
            <a:alphaModFix/>
          </a:blip>
          <a:srcRect l="67222" t="47058" r="2974" b="3259"/>
          <a:stretch/>
        </p:blipFill>
        <p:spPr>
          <a:xfrm>
            <a:off x="5303225" y="996812"/>
            <a:ext cx="2856722" cy="197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548640" y="3688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grpSp>
        <p:nvGrpSpPr>
          <p:cNvPr id="74" name="Google Shape;74;p14"/>
          <p:cNvGrpSpPr/>
          <p:nvPr/>
        </p:nvGrpSpPr>
        <p:grpSpPr>
          <a:xfrm>
            <a:off x="1405080" y="1302625"/>
            <a:ext cx="2824003" cy="2576826"/>
            <a:chOff x="465300" y="1277225"/>
            <a:chExt cx="6665100" cy="2576826"/>
          </a:xfrm>
        </p:grpSpPr>
        <p:sp>
          <p:nvSpPr>
            <p:cNvPr id="75" name="Google Shape;75;p14"/>
            <p:cNvSpPr txBox="1"/>
            <p:nvPr/>
          </p:nvSpPr>
          <p:spPr>
            <a:xfrm>
              <a:off x="465300" y="1277225"/>
              <a:ext cx="6665100" cy="4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2"/>
                  </a:solidFill>
                  <a:latin typeface="Open Sans"/>
                  <a:ea typeface="Open Sans"/>
                  <a:cs typeface="Open Sans"/>
                  <a:sym typeface="Open Sans"/>
                </a:rPr>
                <a:t>Project Objective</a:t>
              </a:r>
              <a:endParaRPr>
                <a:latin typeface="Open Sans"/>
                <a:ea typeface="Open Sans"/>
                <a:cs typeface="Open Sans"/>
                <a:sym typeface="Open Sans"/>
              </a:endParaRPr>
            </a:p>
          </p:txBody>
        </p:sp>
        <p:sp>
          <p:nvSpPr>
            <p:cNvPr id="76" name="Google Shape;76;p14"/>
            <p:cNvSpPr txBox="1"/>
            <p:nvPr/>
          </p:nvSpPr>
          <p:spPr>
            <a:xfrm>
              <a:off x="465300" y="1810625"/>
              <a:ext cx="6665100" cy="4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latin typeface="Open Sans"/>
                  <a:ea typeface="Open Sans"/>
                  <a:cs typeface="Open Sans"/>
                  <a:sym typeface="Open Sans"/>
                </a:rPr>
                <a:t>Data Schema</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a:solidFill>
                  <a:schemeClr val="dk2"/>
                </a:solidFill>
                <a:latin typeface="Open Sans"/>
                <a:ea typeface="Open Sans"/>
                <a:cs typeface="Open Sans"/>
                <a:sym typeface="Open Sans"/>
              </a:endParaRPr>
            </a:p>
          </p:txBody>
        </p:sp>
        <p:sp>
          <p:nvSpPr>
            <p:cNvPr id="77" name="Google Shape;77;p14"/>
            <p:cNvSpPr txBox="1"/>
            <p:nvPr/>
          </p:nvSpPr>
          <p:spPr>
            <a:xfrm>
              <a:off x="465300" y="2832325"/>
              <a:ext cx="6665100" cy="4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latin typeface="Open Sans"/>
                  <a:ea typeface="Open Sans"/>
                  <a:cs typeface="Open Sans"/>
                  <a:sym typeface="Open Sans"/>
                </a:rPr>
                <a:t>Product Analytics</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a:solidFill>
                  <a:schemeClr val="dk2"/>
                </a:solidFill>
                <a:latin typeface="Open Sans"/>
                <a:ea typeface="Open Sans"/>
                <a:cs typeface="Open Sans"/>
                <a:sym typeface="Open Sans"/>
              </a:endParaRPr>
            </a:p>
          </p:txBody>
        </p:sp>
        <p:sp>
          <p:nvSpPr>
            <p:cNvPr id="78" name="Google Shape;78;p14"/>
            <p:cNvSpPr txBox="1"/>
            <p:nvPr/>
          </p:nvSpPr>
          <p:spPr>
            <a:xfrm>
              <a:off x="465300" y="3363551"/>
              <a:ext cx="6665100" cy="4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latin typeface="Open Sans"/>
                  <a:ea typeface="Open Sans"/>
                  <a:cs typeface="Open Sans"/>
                  <a:sym typeface="Open Sans"/>
                </a:rPr>
                <a:t>Business Insights</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0"/>
                </a:spcAft>
                <a:buNone/>
              </a:pP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a:solidFill>
                  <a:schemeClr val="dk2"/>
                </a:solidFill>
                <a:latin typeface="Open Sans"/>
                <a:ea typeface="Open Sans"/>
                <a:cs typeface="Open Sans"/>
                <a:sym typeface="Open Sans"/>
              </a:endParaRPr>
            </a:p>
          </p:txBody>
        </p:sp>
        <p:sp>
          <p:nvSpPr>
            <p:cNvPr id="79" name="Google Shape;79;p14"/>
            <p:cNvSpPr txBox="1"/>
            <p:nvPr/>
          </p:nvSpPr>
          <p:spPr>
            <a:xfrm>
              <a:off x="465300" y="2301100"/>
              <a:ext cx="6665100" cy="4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latin typeface="Open Sans"/>
                  <a:ea typeface="Open Sans"/>
                  <a:cs typeface="Open Sans"/>
                  <a:sym typeface="Open Sans"/>
                </a:rPr>
                <a:t>Limitations</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0"/>
                </a:spcAft>
                <a:buNone/>
              </a:pP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a:solidFill>
                  <a:schemeClr val="dk2"/>
                </a:solidFill>
                <a:latin typeface="Open Sans"/>
                <a:ea typeface="Open Sans"/>
                <a:cs typeface="Open Sans"/>
                <a:sym typeface="Open Sans"/>
              </a:endParaRPr>
            </a:p>
          </p:txBody>
        </p:sp>
      </p:grpSp>
      <p:pic>
        <p:nvPicPr>
          <p:cNvPr id="80" name="Google Shape;80;p14"/>
          <p:cNvPicPr preferRelativeResize="0"/>
          <p:nvPr/>
        </p:nvPicPr>
        <p:blipFill>
          <a:blip r:embed="rId3">
            <a:alphaModFix/>
          </a:blip>
          <a:stretch>
            <a:fillRect/>
          </a:stretch>
        </p:blipFill>
        <p:spPr>
          <a:xfrm>
            <a:off x="5221520" y="1065425"/>
            <a:ext cx="2089629" cy="277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 Button</a:t>
            </a:r>
            <a:endParaRPr/>
          </a:p>
        </p:txBody>
      </p:sp>
      <p:sp>
        <p:nvSpPr>
          <p:cNvPr id="229" name="Google Shape;229;p32"/>
          <p:cNvSpPr txBox="1">
            <a:spLocks noGrp="1"/>
          </p:cNvSpPr>
          <p:nvPr>
            <p:ph type="body" idx="1"/>
          </p:nvPr>
        </p:nvSpPr>
        <p:spPr>
          <a:xfrm>
            <a:off x="3550775" y="3154325"/>
            <a:ext cx="5515800" cy="1707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400">
              <a:solidFill>
                <a:srgbClr val="000000"/>
              </a:solidFill>
            </a:endParaRPr>
          </a:p>
          <a:p>
            <a:pPr marL="457200" marR="0" lvl="0" indent="-317500" algn="l" rtl="0">
              <a:lnSpc>
                <a:spcPct val="100000"/>
              </a:lnSpc>
              <a:spcBef>
                <a:spcPts val="0"/>
              </a:spcBef>
              <a:spcAft>
                <a:spcPts val="0"/>
              </a:spcAft>
              <a:buClr>
                <a:srgbClr val="000000"/>
              </a:buClr>
              <a:buSzPts val="1400"/>
              <a:buChar char="-"/>
            </a:pPr>
            <a:r>
              <a:rPr lang="en" sz="1400">
                <a:solidFill>
                  <a:srgbClr val="000000"/>
                </a:solidFill>
              </a:rPr>
              <a:t>Home Button is controversial for iPhone 8.</a:t>
            </a:r>
            <a:endParaRPr sz="1400">
              <a:solidFill>
                <a:srgbClr val="000000"/>
              </a:solidFill>
            </a:endParaRPr>
          </a:p>
          <a:p>
            <a:pPr marL="457200" marR="0" lvl="0" indent="0" algn="l" rtl="0">
              <a:lnSpc>
                <a:spcPct val="100000"/>
              </a:lnSpc>
              <a:spcBef>
                <a:spcPts val="0"/>
              </a:spcBef>
              <a:spcAft>
                <a:spcPts val="0"/>
              </a:spcAft>
              <a:buNone/>
            </a:pPr>
            <a:endParaRPr sz="1400">
              <a:solidFill>
                <a:srgbClr val="000000"/>
              </a:solidFill>
            </a:endParaRPr>
          </a:p>
          <a:p>
            <a:pPr marL="457200" marR="0" lvl="0" indent="-317500" algn="l" rtl="0">
              <a:lnSpc>
                <a:spcPct val="100000"/>
              </a:lnSpc>
              <a:spcBef>
                <a:spcPts val="0"/>
              </a:spcBef>
              <a:spcAft>
                <a:spcPts val="0"/>
              </a:spcAft>
              <a:buClr>
                <a:srgbClr val="000000"/>
              </a:buClr>
              <a:buSzPts val="1400"/>
              <a:buChar char="-"/>
            </a:pPr>
            <a:r>
              <a:rPr lang="en" sz="1400">
                <a:solidFill>
                  <a:srgbClr val="000000"/>
                </a:solidFill>
              </a:rPr>
              <a:t>Most people are satisfied with the no-home button designed iPhone X and iPhone 11.</a:t>
            </a:r>
            <a:endParaRPr/>
          </a:p>
          <a:p>
            <a:pPr marL="0" lvl="0" indent="0" algn="l" rtl="0">
              <a:spcBef>
                <a:spcPts val="0"/>
              </a:spcBef>
              <a:spcAft>
                <a:spcPts val="0"/>
              </a:spcAft>
              <a:buNone/>
            </a:pPr>
            <a:endParaRPr/>
          </a:p>
          <a:p>
            <a:pPr marL="0" lvl="0" indent="0" algn="l" rtl="0">
              <a:lnSpc>
                <a:spcPct val="100000"/>
              </a:lnSpc>
              <a:spcBef>
                <a:spcPts val="1600"/>
              </a:spcBef>
              <a:spcAft>
                <a:spcPts val="0"/>
              </a:spcAft>
              <a:buNone/>
            </a:pPr>
            <a:endParaRPr/>
          </a:p>
        </p:txBody>
      </p:sp>
      <p:pic>
        <p:nvPicPr>
          <p:cNvPr id="230" name="Google Shape;230;p32"/>
          <p:cNvPicPr preferRelativeResize="0"/>
          <p:nvPr/>
        </p:nvPicPr>
        <p:blipFill>
          <a:blip r:embed="rId3">
            <a:alphaModFix/>
          </a:blip>
          <a:stretch>
            <a:fillRect/>
          </a:stretch>
        </p:blipFill>
        <p:spPr>
          <a:xfrm>
            <a:off x="2835275" y="329813"/>
            <a:ext cx="354500" cy="328225"/>
          </a:xfrm>
          <a:prstGeom prst="rect">
            <a:avLst/>
          </a:prstGeom>
          <a:noFill/>
          <a:ln>
            <a:noFill/>
          </a:ln>
        </p:spPr>
      </p:pic>
      <p:pic>
        <p:nvPicPr>
          <p:cNvPr id="231" name="Google Shape;231;p32"/>
          <p:cNvPicPr preferRelativeResize="0"/>
          <p:nvPr/>
        </p:nvPicPr>
        <p:blipFill rotWithShape="1">
          <a:blip r:embed="rId4">
            <a:alphaModFix/>
          </a:blip>
          <a:srcRect l="34567" t="34379" r="32736" b="33696"/>
          <a:stretch/>
        </p:blipFill>
        <p:spPr>
          <a:xfrm>
            <a:off x="311700" y="1152425"/>
            <a:ext cx="3058277" cy="1940896"/>
          </a:xfrm>
          <a:prstGeom prst="rect">
            <a:avLst/>
          </a:prstGeom>
          <a:noFill/>
          <a:ln>
            <a:noFill/>
          </a:ln>
        </p:spPr>
      </p:pic>
      <p:pic>
        <p:nvPicPr>
          <p:cNvPr id="232" name="Google Shape;232;p32"/>
          <p:cNvPicPr preferRelativeResize="0"/>
          <p:nvPr/>
        </p:nvPicPr>
        <p:blipFill>
          <a:blip r:embed="rId5">
            <a:alphaModFix/>
          </a:blip>
          <a:stretch>
            <a:fillRect/>
          </a:stretch>
        </p:blipFill>
        <p:spPr>
          <a:xfrm>
            <a:off x="3626975" y="1152425"/>
            <a:ext cx="3058276" cy="2001900"/>
          </a:xfrm>
          <a:prstGeom prst="rect">
            <a:avLst/>
          </a:prstGeom>
          <a:noFill/>
          <a:ln>
            <a:noFill/>
          </a:ln>
        </p:spPr>
      </p:pic>
      <p:pic>
        <p:nvPicPr>
          <p:cNvPr id="233" name="Google Shape;233;p32"/>
          <p:cNvPicPr preferRelativeResize="0"/>
          <p:nvPr/>
        </p:nvPicPr>
        <p:blipFill>
          <a:blip r:embed="rId6">
            <a:alphaModFix/>
          </a:blip>
          <a:stretch>
            <a:fillRect/>
          </a:stretch>
        </p:blipFill>
        <p:spPr>
          <a:xfrm>
            <a:off x="340400" y="3091975"/>
            <a:ext cx="3018375" cy="1769858"/>
          </a:xfrm>
          <a:prstGeom prst="rect">
            <a:avLst/>
          </a:prstGeom>
          <a:noFill/>
          <a:ln>
            <a:noFill/>
          </a:ln>
        </p:spPr>
      </p:pic>
      <p:sp>
        <p:nvSpPr>
          <p:cNvPr id="234" name="Google Shape;234;p32"/>
          <p:cNvSpPr txBox="1"/>
          <p:nvPr/>
        </p:nvSpPr>
        <p:spPr>
          <a:xfrm>
            <a:off x="4948025" y="1266325"/>
            <a:ext cx="750000" cy="1494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iPhone X</a:t>
            </a:r>
            <a:endParaRPr sz="1000">
              <a:latin typeface="Open Sans"/>
              <a:ea typeface="Open Sans"/>
              <a:cs typeface="Open Sans"/>
              <a:sym typeface="Open Sans"/>
            </a:endParaRPr>
          </a:p>
        </p:txBody>
      </p:sp>
      <p:sp>
        <p:nvSpPr>
          <p:cNvPr id="235" name="Google Shape;235;p32"/>
          <p:cNvSpPr txBox="1"/>
          <p:nvPr/>
        </p:nvSpPr>
        <p:spPr>
          <a:xfrm>
            <a:off x="1619050" y="3154325"/>
            <a:ext cx="819000" cy="2127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iPhone 11</a:t>
            </a:r>
            <a:endParaRPr sz="1000">
              <a:latin typeface="Open Sans"/>
              <a:ea typeface="Open Sans"/>
              <a:cs typeface="Open Sans"/>
              <a:sym typeface="Open Sans"/>
            </a:endParaRPr>
          </a:p>
        </p:txBody>
      </p:sp>
      <p:sp>
        <p:nvSpPr>
          <p:cNvPr id="236" name="Google Shape;236;p32"/>
          <p:cNvSpPr txBox="1"/>
          <p:nvPr/>
        </p:nvSpPr>
        <p:spPr>
          <a:xfrm>
            <a:off x="1619050" y="1249325"/>
            <a:ext cx="819000" cy="2127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iPhone 8</a:t>
            </a:r>
            <a:endParaRPr sz="10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311700" y="13716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Battery Life</a:t>
            </a:r>
            <a:endParaRPr/>
          </a:p>
        </p:txBody>
      </p:sp>
      <p:pic>
        <p:nvPicPr>
          <p:cNvPr id="242" name="Google Shape;242;p33"/>
          <p:cNvPicPr preferRelativeResize="0"/>
          <p:nvPr/>
        </p:nvPicPr>
        <p:blipFill rotWithShape="1">
          <a:blip r:embed="rId3">
            <a:alphaModFix/>
          </a:blip>
          <a:srcRect l="35401" t="4517" r="32048" b="64395"/>
          <a:stretch/>
        </p:blipFill>
        <p:spPr>
          <a:xfrm>
            <a:off x="305500" y="847625"/>
            <a:ext cx="3318024" cy="2031376"/>
          </a:xfrm>
          <a:prstGeom prst="rect">
            <a:avLst/>
          </a:prstGeom>
          <a:noFill/>
          <a:ln>
            <a:noFill/>
          </a:ln>
        </p:spPr>
      </p:pic>
      <p:pic>
        <p:nvPicPr>
          <p:cNvPr id="243" name="Google Shape;243;p33"/>
          <p:cNvPicPr preferRelativeResize="0"/>
          <p:nvPr/>
        </p:nvPicPr>
        <p:blipFill>
          <a:blip r:embed="rId4">
            <a:alphaModFix/>
          </a:blip>
          <a:stretch>
            <a:fillRect/>
          </a:stretch>
        </p:blipFill>
        <p:spPr>
          <a:xfrm>
            <a:off x="353275" y="2790500"/>
            <a:ext cx="3318024" cy="2084111"/>
          </a:xfrm>
          <a:prstGeom prst="rect">
            <a:avLst/>
          </a:prstGeom>
          <a:noFill/>
          <a:ln>
            <a:noFill/>
          </a:ln>
        </p:spPr>
      </p:pic>
      <p:pic>
        <p:nvPicPr>
          <p:cNvPr id="244" name="Google Shape;244;p33"/>
          <p:cNvPicPr preferRelativeResize="0"/>
          <p:nvPr/>
        </p:nvPicPr>
        <p:blipFill>
          <a:blip r:embed="rId5">
            <a:alphaModFix/>
          </a:blip>
          <a:stretch>
            <a:fillRect/>
          </a:stretch>
        </p:blipFill>
        <p:spPr>
          <a:xfrm>
            <a:off x="4280900" y="847625"/>
            <a:ext cx="3369725" cy="1900026"/>
          </a:xfrm>
          <a:prstGeom prst="rect">
            <a:avLst/>
          </a:prstGeom>
          <a:noFill/>
          <a:ln>
            <a:noFill/>
          </a:ln>
        </p:spPr>
      </p:pic>
      <p:pic>
        <p:nvPicPr>
          <p:cNvPr id="245" name="Google Shape;245;p33"/>
          <p:cNvPicPr preferRelativeResize="0"/>
          <p:nvPr/>
        </p:nvPicPr>
        <p:blipFill rotWithShape="1">
          <a:blip r:embed="rId6">
            <a:alphaModFix/>
          </a:blip>
          <a:srcRect l="2450" t="51139" r="65222" b="3260"/>
          <a:stretch/>
        </p:blipFill>
        <p:spPr>
          <a:xfrm>
            <a:off x="4280900" y="2841650"/>
            <a:ext cx="3369725" cy="2084101"/>
          </a:xfrm>
          <a:prstGeom prst="rect">
            <a:avLst/>
          </a:prstGeom>
          <a:noFill/>
          <a:ln>
            <a:noFill/>
          </a:ln>
        </p:spPr>
      </p:pic>
      <p:sp>
        <p:nvSpPr>
          <p:cNvPr id="246" name="Google Shape;246;p33"/>
          <p:cNvSpPr txBox="1"/>
          <p:nvPr/>
        </p:nvSpPr>
        <p:spPr>
          <a:xfrm>
            <a:off x="1641625" y="2866393"/>
            <a:ext cx="1122000" cy="2007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Open Sans"/>
                <a:ea typeface="Open Sans"/>
                <a:cs typeface="Open Sans"/>
                <a:sym typeface="Open Sans"/>
              </a:rPr>
              <a:t>iPhone 11</a:t>
            </a:r>
            <a:endParaRPr sz="1000">
              <a:latin typeface="Open Sans"/>
              <a:ea typeface="Open Sans"/>
              <a:cs typeface="Open Sans"/>
              <a:sym typeface="Open Sans"/>
            </a:endParaRPr>
          </a:p>
        </p:txBody>
      </p:sp>
      <p:sp>
        <p:nvSpPr>
          <p:cNvPr id="247" name="Google Shape;247;p33"/>
          <p:cNvSpPr txBox="1"/>
          <p:nvPr/>
        </p:nvSpPr>
        <p:spPr>
          <a:xfrm rot="564470">
            <a:off x="298723" y="3414054"/>
            <a:ext cx="3786225" cy="442792"/>
          </a:xfrm>
          <a:prstGeom prst="rect">
            <a:avLst/>
          </a:prstGeom>
          <a:noFill/>
          <a:ln w="19050" cap="flat" cmpd="sng">
            <a:solidFill>
              <a:srgbClr val="CC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rgbClr val="CC0000"/>
                </a:solidFill>
                <a:latin typeface="Open Sans"/>
                <a:ea typeface="Open Sans"/>
                <a:cs typeface="Open Sans"/>
                <a:sym typeface="Open Sans"/>
              </a:rPr>
              <a:t>Only 0.5 hr longer than iPhone X!!</a:t>
            </a:r>
            <a:endParaRPr sz="1800" b="1" i="1">
              <a:solidFill>
                <a:srgbClr val="CC0000"/>
              </a:solidFill>
              <a:latin typeface="Open Sans"/>
              <a:ea typeface="Open Sans"/>
              <a:cs typeface="Open Sans"/>
              <a:sym typeface="Open Sans"/>
            </a:endParaRPr>
          </a:p>
        </p:txBody>
      </p:sp>
      <p:sp>
        <p:nvSpPr>
          <p:cNvPr id="248" name="Google Shape;248;p33"/>
          <p:cNvSpPr txBox="1"/>
          <p:nvPr/>
        </p:nvSpPr>
        <p:spPr>
          <a:xfrm>
            <a:off x="1771550" y="890675"/>
            <a:ext cx="833700" cy="2322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iPhone 8</a:t>
            </a:r>
            <a:endParaRPr sz="1000">
              <a:latin typeface="Open Sans"/>
              <a:ea typeface="Open Sans"/>
              <a:cs typeface="Open Sans"/>
              <a:sym typeface="Open Sans"/>
            </a:endParaRPr>
          </a:p>
        </p:txBody>
      </p:sp>
      <p:sp>
        <p:nvSpPr>
          <p:cNvPr id="249" name="Google Shape;249;p33"/>
          <p:cNvSpPr txBox="1"/>
          <p:nvPr/>
        </p:nvSpPr>
        <p:spPr>
          <a:xfrm rot="564478">
            <a:off x="4641323" y="1618654"/>
            <a:ext cx="3483353" cy="442792"/>
          </a:xfrm>
          <a:prstGeom prst="rect">
            <a:avLst/>
          </a:prstGeom>
          <a:noFill/>
          <a:ln w="19050" cap="flat" cmpd="sng">
            <a:solidFill>
              <a:srgbClr val="CC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rgbClr val="CC0000"/>
                </a:solidFill>
                <a:latin typeface="Open Sans"/>
                <a:ea typeface="Open Sans"/>
                <a:cs typeface="Open Sans"/>
                <a:sym typeface="Open Sans"/>
              </a:rPr>
              <a:t>2 hrs longer than iPhone 8!!</a:t>
            </a:r>
            <a:endParaRPr sz="1800" b="1" i="1">
              <a:solidFill>
                <a:srgbClr val="CC0000"/>
              </a:solidFill>
              <a:latin typeface="Open Sans"/>
              <a:ea typeface="Open Sans"/>
              <a:cs typeface="Open Sans"/>
              <a:sym typeface="Open Sans"/>
            </a:endParaRPr>
          </a:p>
        </p:txBody>
      </p:sp>
      <p:sp>
        <p:nvSpPr>
          <p:cNvPr id="250" name="Google Shape;250;p33"/>
          <p:cNvSpPr txBox="1"/>
          <p:nvPr/>
        </p:nvSpPr>
        <p:spPr>
          <a:xfrm>
            <a:off x="5882850" y="906425"/>
            <a:ext cx="749400" cy="2007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iPhone X</a:t>
            </a:r>
            <a:endParaRPr sz="1000">
              <a:latin typeface="Open Sans"/>
              <a:ea typeface="Open Sans"/>
              <a:cs typeface="Open Sans"/>
              <a:sym typeface="Open Sans"/>
            </a:endParaRPr>
          </a:p>
        </p:txBody>
      </p:sp>
      <p:grpSp>
        <p:nvGrpSpPr>
          <p:cNvPr id="251" name="Google Shape;251;p33"/>
          <p:cNvGrpSpPr/>
          <p:nvPr/>
        </p:nvGrpSpPr>
        <p:grpSpPr>
          <a:xfrm>
            <a:off x="2489017" y="235353"/>
            <a:ext cx="670958" cy="627122"/>
            <a:chOff x="4413025" y="279275"/>
            <a:chExt cx="705900" cy="705900"/>
          </a:xfrm>
        </p:grpSpPr>
        <p:pic>
          <p:nvPicPr>
            <p:cNvPr id="252" name="Google Shape;252;p33"/>
            <p:cNvPicPr preferRelativeResize="0"/>
            <p:nvPr/>
          </p:nvPicPr>
          <p:blipFill>
            <a:blip r:embed="rId7">
              <a:alphaModFix/>
            </a:blip>
            <a:stretch>
              <a:fillRect/>
            </a:stretch>
          </p:blipFill>
          <p:spPr>
            <a:xfrm rot="5400000">
              <a:off x="4413025" y="279275"/>
              <a:ext cx="705900" cy="705900"/>
            </a:xfrm>
            <a:prstGeom prst="rect">
              <a:avLst/>
            </a:prstGeom>
            <a:noFill/>
            <a:ln>
              <a:noFill/>
            </a:ln>
          </p:spPr>
        </p:pic>
        <p:sp>
          <p:nvSpPr>
            <p:cNvPr id="253" name="Google Shape;253;p33"/>
            <p:cNvSpPr/>
            <p:nvPr/>
          </p:nvSpPr>
          <p:spPr>
            <a:xfrm>
              <a:off x="4504836" y="513200"/>
              <a:ext cx="33000" cy="22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4535417" y="513200"/>
              <a:ext cx="33000" cy="22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33"/>
          <p:cNvSpPr txBox="1"/>
          <p:nvPr/>
        </p:nvSpPr>
        <p:spPr>
          <a:xfrm>
            <a:off x="5583825" y="2888750"/>
            <a:ext cx="1436700" cy="1560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iPhone 11 Pro Max</a:t>
            </a:r>
            <a:endParaRPr sz="1000">
              <a:latin typeface="Open Sans"/>
              <a:ea typeface="Open Sans"/>
              <a:cs typeface="Open Sans"/>
              <a:sym typeface="Open Sans"/>
            </a:endParaRPr>
          </a:p>
        </p:txBody>
      </p:sp>
      <p:sp>
        <p:nvSpPr>
          <p:cNvPr id="256" name="Google Shape;256;p33"/>
          <p:cNvSpPr txBox="1"/>
          <p:nvPr/>
        </p:nvSpPr>
        <p:spPr>
          <a:xfrm rot="564478">
            <a:off x="4668273" y="3759779"/>
            <a:ext cx="3483353" cy="442792"/>
          </a:xfrm>
          <a:prstGeom prst="rect">
            <a:avLst/>
          </a:prstGeom>
          <a:noFill/>
          <a:ln w="19050" cap="flat" cmpd="sng">
            <a:solidFill>
              <a:srgbClr val="CC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rgbClr val="CC0000"/>
                </a:solidFill>
                <a:latin typeface="Open Sans"/>
                <a:ea typeface="Open Sans"/>
                <a:cs typeface="Open Sans"/>
                <a:sym typeface="Open Sans"/>
              </a:rPr>
              <a:t>4.5 hrs longer than iPhone X!!</a:t>
            </a:r>
            <a:endParaRPr sz="1800" b="1" i="1">
              <a:solidFill>
                <a:srgbClr val="CC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10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gtEl>
                                        <p:attrNameLst>
                                          <p:attrName>style.visibility</p:attrName>
                                        </p:attrNameLst>
                                      </p:cBhvr>
                                      <p:to>
                                        <p:strVal val="visible"/>
                                      </p:to>
                                    </p:set>
                                    <p:animEffect transition="in" filter="fade">
                                      <p:cBhvr>
                                        <p:cTn id="12" dur="1000"/>
                                        <p:tgtEl>
                                          <p:spTgt spid="2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6"/>
                                        </p:tgtEl>
                                        <p:attrNameLst>
                                          <p:attrName>style.visibility</p:attrName>
                                        </p:attrNameLst>
                                      </p:cBhvr>
                                      <p:to>
                                        <p:strVal val="visible"/>
                                      </p:to>
                                    </p:set>
                                    <p:animEffect transition="in" filter="fade">
                                      <p:cBhvr>
                                        <p:cTn id="17"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937325" y="1989450"/>
            <a:ext cx="3162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Insights</a:t>
            </a:r>
            <a:endParaRPr/>
          </a:p>
        </p:txBody>
      </p:sp>
      <p:pic>
        <p:nvPicPr>
          <p:cNvPr id="262" name="Google Shape;262;p34"/>
          <p:cNvPicPr preferRelativeResize="0"/>
          <p:nvPr/>
        </p:nvPicPr>
        <p:blipFill rotWithShape="1">
          <a:blip r:embed="rId3">
            <a:alphaModFix amt="70000"/>
          </a:blip>
          <a:srcRect t="15137" b="17825"/>
          <a:stretch/>
        </p:blipFill>
        <p:spPr>
          <a:xfrm>
            <a:off x="5092475" y="1328850"/>
            <a:ext cx="2551650" cy="2411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311700" y="36576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a:t>
            </a:r>
            <a:endParaRPr/>
          </a:p>
        </p:txBody>
      </p:sp>
      <p:sp>
        <p:nvSpPr>
          <p:cNvPr id="268" name="Google Shape;268;p35"/>
          <p:cNvSpPr txBox="1">
            <a:spLocks noGrp="1"/>
          </p:cNvSpPr>
          <p:nvPr>
            <p:ph type="body" idx="1"/>
          </p:nvPr>
        </p:nvSpPr>
        <p:spPr>
          <a:xfrm>
            <a:off x="311700" y="1216152"/>
            <a:ext cx="8520600" cy="3302700"/>
          </a:xfrm>
          <a:prstGeom prst="rect">
            <a:avLst/>
          </a:prstGeom>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b="1"/>
              <a:t>Apple takes customer opinions into account for overall strategy</a:t>
            </a:r>
            <a:endParaRPr b="1"/>
          </a:p>
          <a:p>
            <a:pPr marL="457200" lvl="0" indent="0" algn="l" rtl="0">
              <a:lnSpc>
                <a:spcPct val="100000"/>
              </a:lnSpc>
              <a:spcBef>
                <a:spcPts val="0"/>
              </a:spcBef>
              <a:spcAft>
                <a:spcPts val="0"/>
              </a:spcAft>
              <a:buNone/>
            </a:pPr>
            <a:endParaRPr b="1"/>
          </a:p>
          <a:p>
            <a:pPr marL="457200" lvl="0" indent="-342900" algn="l" rtl="0">
              <a:lnSpc>
                <a:spcPct val="100000"/>
              </a:lnSpc>
              <a:spcBef>
                <a:spcPts val="0"/>
              </a:spcBef>
              <a:spcAft>
                <a:spcPts val="0"/>
              </a:spcAft>
              <a:buSzPts val="1800"/>
              <a:buChar char="-"/>
            </a:pPr>
            <a:r>
              <a:rPr lang="en" b="1"/>
              <a:t>The majority of iPhone users value on battery life and camera</a:t>
            </a:r>
            <a:endParaRPr b="1"/>
          </a:p>
          <a:p>
            <a:pPr marL="0" lvl="0" indent="0" algn="l" rtl="0">
              <a:lnSpc>
                <a:spcPct val="100000"/>
              </a:lnSpc>
              <a:spcBef>
                <a:spcPts val="0"/>
              </a:spcBef>
              <a:spcAft>
                <a:spcPts val="0"/>
              </a:spcAft>
              <a:buNone/>
            </a:pPr>
            <a:endParaRPr b="1"/>
          </a:p>
          <a:p>
            <a:pPr marL="457200" lvl="0" indent="-342900" algn="l" rtl="0">
              <a:lnSpc>
                <a:spcPct val="100000"/>
              </a:lnSpc>
              <a:spcBef>
                <a:spcPts val="0"/>
              </a:spcBef>
              <a:spcAft>
                <a:spcPts val="0"/>
              </a:spcAft>
              <a:buSzPts val="1800"/>
              <a:buChar char="-"/>
            </a:pPr>
            <a:r>
              <a:rPr lang="en" b="1"/>
              <a:t>iPhone customers like having many color choices</a:t>
            </a:r>
            <a:endParaRPr sz="1200"/>
          </a:p>
          <a:p>
            <a:pPr marL="457200" lvl="0" indent="0" algn="l" rtl="0">
              <a:lnSpc>
                <a:spcPct val="100000"/>
              </a:lnSpc>
              <a:spcBef>
                <a:spcPts val="0"/>
              </a:spcBef>
              <a:spcAft>
                <a:spcPts val="0"/>
              </a:spcAft>
              <a:buNone/>
            </a:pPr>
            <a:endParaRPr sz="1200"/>
          </a:p>
          <a:p>
            <a:pPr marL="457200" lvl="0" indent="0" algn="l" rtl="0">
              <a:lnSpc>
                <a:spcPct val="100000"/>
              </a:lnSpc>
              <a:spcBef>
                <a:spcPts val="0"/>
              </a:spcBef>
              <a:spcAft>
                <a:spcPts val="0"/>
              </a:spcAft>
              <a:buNone/>
            </a:pPr>
            <a:r>
              <a:rPr lang="en" sz="1200"/>
              <a:t> </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311700" y="36576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sp>
        <p:nvSpPr>
          <p:cNvPr id="274" name="Google Shape;274;p36"/>
          <p:cNvSpPr txBox="1">
            <a:spLocks noGrp="1"/>
          </p:cNvSpPr>
          <p:nvPr>
            <p:ph type="body" idx="1"/>
          </p:nvPr>
        </p:nvSpPr>
        <p:spPr>
          <a:xfrm>
            <a:off x="311700" y="1220325"/>
            <a:ext cx="8520600" cy="3302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 sz="1600" b="1"/>
              <a:t>Release iPhones with button and no-button products together </a:t>
            </a:r>
            <a:endParaRPr sz="1600" b="1"/>
          </a:p>
          <a:p>
            <a:pPr marL="914400" lvl="0" indent="0" algn="l" rtl="0">
              <a:lnSpc>
                <a:spcPct val="100000"/>
              </a:lnSpc>
              <a:spcBef>
                <a:spcPts val="0"/>
              </a:spcBef>
              <a:spcAft>
                <a:spcPts val="0"/>
              </a:spcAft>
              <a:buNone/>
            </a:pPr>
            <a:endParaRPr sz="1600" b="1"/>
          </a:p>
          <a:p>
            <a:pPr marL="457200" lvl="0" indent="-330200" algn="l" rtl="0">
              <a:lnSpc>
                <a:spcPct val="100000"/>
              </a:lnSpc>
              <a:spcBef>
                <a:spcPts val="0"/>
              </a:spcBef>
              <a:spcAft>
                <a:spcPts val="0"/>
              </a:spcAft>
              <a:buSzPts val="1600"/>
              <a:buChar char="-"/>
            </a:pPr>
            <a:r>
              <a:rPr lang="en" sz="1600" b="1"/>
              <a:t>Continue improving battery life and camera</a:t>
            </a:r>
            <a:endParaRPr sz="1600" b="1"/>
          </a:p>
          <a:p>
            <a:pPr marL="457200" lvl="0" indent="0" algn="l" rtl="0">
              <a:lnSpc>
                <a:spcPct val="100000"/>
              </a:lnSpc>
              <a:spcBef>
                <a:spcPts val="0"/>
              </a:spcBef>
              <a:spcAft>
                <a:spcPts val="0"/>
              </a:spcAft>
              <a:buNone/>
            </a:pPr>
            <a:endParaRPr sz="1600" b="1"/>
          </a:p>
          <a:p>
            <a:pPr marL="457200" lvl="0" indent="-330200" algn="l" rtl="0">
              <a:lnSpc>
                <a:spcPct val="100000"/>
              </a:lnSpc>
              <a:spcBef>
                <a:spcPts val="0"/>
              </a:spcBef>
              <a:spcAft>
                <a:spcPts val="0"/>
              </a:spcAft>
              <a:buSzPts val="1600"/>
              <a:buChar char="-"/>
            </a:pPr>
            <a:r>
              <a:rPr lang="en" sz="1600" b="1"/>
              <a:t>Wireless charging: No longer needs improvement</a:t>
            </a:r>
            <a:endParaRPr sz="1600" b="1"/>
          </a:p>
          <a:p>
            <a:pPr marL="0" lvl="0" indent="0" algn="l" rtl="0">
              <a:lnSpc>
                <a:spcPct val="100000"/>
              </a:lnSpc>
              <a:spcBef>
                <a:spcPts val="0"/>
              </a:spcBef>
              <a:spcAft>
                <a:spcPts val="0"/>
              </a:spcAft>
              <a:buNone/>
            </a:pPr>
            <a:endParaRPr sz="1600" b="1"/>
          </a:p>
          <a:p>
            <a:pPr marL="457200" lvl="0" indent="-330200" algn="l" rtl="0">
              <a:lnSpc>
                <a:spcPct val="100000"/>
              </a:lnSpc>
              <a:spcBef>
                <a:spcPts val="0"/>
              </a:spcBef>
              <a:spcAft>
                <a:spcPts val="0"/>
              </a:spcAft>
              <a:buSzPts val="1600"/>
              <a:buChar char="-"/>
            </a:pPr>
            <a:r>
              <a:rPr lang="en" sz="1600" b="1"/>
              <a:t>More colors</a:t>
            </a:r>
            <a:endParaRPr sz="16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7"/>
          <p:cNvSpPr txBox="1">
            <a:spLocks noGrp="1"/>
          </p:cNvSpPr>
          <p:nvPr>
            <p:ph type="title"/>
          </p:nvPr>
        </p:nvSpPr>
        <p:spPr>
          <a:xfrm>
            <a:off x="387900" y="1304850"/>
            <a:ext cx="8520600" cy="15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rgbClr val="F6B26B"/>
                </a:solidFill>
              </a:rPr>
              <a:t>Thank you!!</a:t>
            </a:r>
            <a:endParaRPr sz="9600">
              <a:solidFill>
                <a:srgbClr val="F6B26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48640" y="36576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Objective</a:t>
            </a:r>
            <a:endParaRPr/>
          </a:p>
        </p:txBody>
      </p:sp>
      <p:sp>
        <p:nvSpPr>
          <p:cNvPr id="86" name="Google Shape;86;p15"/>
          <p:cNvSpPr txBox="1">
            <a:spLocks noGrp="1"/>
          </p:cNvSpPr>
          <p:nvPr>
            <p:ph type="body" idx="1"/>
          </p:nvPr>
        </p:nvSpPr>
        <p:spPr>
          <a:xfrm>
            <a:off x="311700" y="14187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Analyze customer review data across multiple iPhone Models to understand whether Apple considers customer preferences when making decisions</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Extract what Apple customers value most in the iPhone</a:t>
            </a:r>
            <a:endParaRPr/>
          </a:p>
        </p:txBody>
      </p:sp>
      <p:pic>
        <p:nvPicPr>
          <p:cNvPr id="87" name="Google Shape;87;p15"/>
          <p:cNvPicPr preferRelativeResize="0"/>
          <p:nvPr/>
        </p:nvPicPr>
        <p:blipFill>
          <a:blip r:embed="rId3">
            <a:alphaModFix/>
          </a:blip>
          <a:stretch>
            <a:fillRect/>
          </a:stretch>
        </p:blipFill>
        <p:spPr>
          <a:xfrm>
            <a:off x="6834500" y="3219730"/>
            <a:ext cx="2204574" cy="180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548640" y="36576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Schema</a:t>
            </a:r>
            <a:endParaRPr/>
          </a:p>
        </p:txBody>
      </p:sp>
      <p:sp>
        <p:nvSpPr>
          <p:cNvPr id="93" name="Google Shape;93;p16"/>
          <p:cNvSpPr txBox="1">
            <a:spLocks noGrp="1"/>
          </p:cNvSpPr>
          <p:nvPr>
            <p:ph type="body" idx="1"/>
          </p:nvPr>
        </p:nvSpPr>
        <p:spPr>
          <a:xfrm>
            <a:off x="311700" y="1723525"/>
            <a:ext cx="8520600" cy="2004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595959"/>
              </a:buClr>
              <a:buSzPts val="2000"/>
              <a:buFont typeface="Arial"/>
              <a:buChar char="●"/>
            </a:pPr>
            <a:r>
              <a:rPr lang="en" sz="2000">
                <a:solidFill>
                  <a:srgbClr val="595959"/>
                </a:solidFill>
                <a:latin typeface="Arial"/>
                <a:ea typeface="Arial"/>
                <a:cs typeface="Arial"/>
                <a:sym typeface="Arial"/>
              </a:rPr>
              <a:t>iPhone 8, iPhone X, iPhone 11, iPhone 11 Pro Max review data from 2017 September to 2020 February</a:t>
            </a:r>
            <a:endParaRPr sz="2000">
              <a:solidFill>
                <a:srgbClr val="595959"/>
              </a:solidFill>
              <a:latin typeface="Arial"/>
              <a:ea typeface="Arial"/>
              <a:cs typeface="Arial"/>
              <a:sym typeface="Arial"/>
            </a:endParaRPr>
          </a:p>
          <a:p>
            <a:pPr marL="457200" lvl="0" indent="-355600" algn="l" rtl="0">
              <a:spcBef>
                <a:spcPts val="0"/>
              </a:spcBef>
              <a:spcAft>
                <a:spcPts val="0"/>
              </a:spcAft>
              <a:buClr>
                <a:srgbClr val="595959"/>
              </a:buClr>
              <a:buSzPts val="2000"/>
              <a:buFont typeface="Arial"/>
              <a:buChar char="●"/>
            </a:pPr>
            <a:r>
              <a:rPr lang="en" sz="2000">
                <a:solidFill>
                  <a:srgbClr val="595959"/>
                </a:solidFill>
                <a:latin typeface="Arial"/>
                <a:ea typeface="Arial"/>
                <a:cs typeface="Arial"/>
                <a:sym typeface="Arial"/>
              </a:rPr>
              <a:t>Up to 3,000 review data per iPhone model, and 10,748 data in total</a:t>
            </a:r>
            <a:endParaRPr sz="2000">
              <a:solidFill>
                <a:srgbClr val="595959"/>
              </a:solidFill>
              <a:latin typeface="Arial"/>
              <a:ea typeface="Arial"/>
              <a:cs typeface="Arial"/>
              <a:sym typeface="Arial"/>
            </a:endParaRPr>
          </a:p>
          <a:p>
            <a:pPr marL="457200" lvl="0" indent="-355600" algn="l" rtl="0">
              <a:spcBef>
                <a:spcPts val="0"/>
              </a:spcBef>
              <a:spcAft>
                <a:spcPts val="0"/>
              </a:spcAft>
              <a:buClr>
                <a:srgbClr val="595959"/>
              </a:buClr>
              <a:buSzPts val="2000"/>
              <a:buFont typeface="Arial"/>
              <a:buChar char="●"/>
            </a:pPr>
            <a:r>
              <a:rPr lang="en" sz="2000">
                <a:solidFill>
                  <a:srgbClr val="595959"/>
                </a:solidFill>
                <a:latin typeface="Arial"/>
                <a:ea typeface="Arial"/>
                <a:cs typeface="Arial"/>
                <a:sym typeface="Arial"/>
              </a:rPr>
              <a:t>Dataset includes: index number, review headings, review texts, rating, time, type</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548640" y="36576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a:t>
            </a:r>
            <a:endParaRPr/>
          </a:p>
        </p:txBody>
      </p:sp>
      <p:sp>
        <p:nvSpPr>
          <p:cNvPr id="99" name="Google Shape;99;p17"/>
          <p:cNvSpPr txBox="1">
            <a:spLocks noGrp="1"/>
          </p:cNvSpPr>
          <p:nvPr>
            <p:ph type="body" idx="1"/>
          </p:nvPr>
        </p:nvSpPr>
        <p:spPr>
          <a:xfrm>
            <a:off x="311700" y="14489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All reviews were scrapped from Best Buy, but most people purchase iPhones from Apple official website or physical stores</a:t>
            </a:r>
            <a:endParaRPr/>
          </a:p>
          <a:p>
            <a:pPr marL="0" lvl="0" indent="0" algn="l" rtl="0">
              <a:spcBef>
                <a:spcPts val="1600"/>
              </a:spcBef>
              <a:spcAft>
                <a:spcPts val="0"/>
              </a:spcAft>
              <a:buNone/>
            </a:pPr>
            <a:r>
              <a:rPr lang="en"/>
              <a:t> </a:t>
            </a:r>
            <a:endParaRPr/>
          </a:p>
          <a:p>
            <a:pPr marL="457200" lvl="0" indent="-342900" algn="l" rtl="0">
              <a:spcBef>
                <a:spcPts val="1600"/>
              </a:spcBef>
              <a:spcAft>
                <a:spcPts val="0"/>
              </a:spcAft>
              <a:buSzPts val="1800"/>
              <a:buChar char="-"/>
            </a:pPr>
            <a:r>
              <a:rPr lang="en"/>
              <a:t>Imbalanced data: nearly 80% of reviews are positive</a:t>
            </a:r>
            <a:endParaRPr/>
          </a:p>
          <a:p>
            <a:pPr marL="457200" lvl="0" indent="0" algn="l" rtl="0">
              <a:spcBef>
                <a:spcPts val="1600"/>
              </a:spcBef>
              <a:spcAft>
                <a:spcPts val="0"/>
              </a:spcAft>
              <a:buNone/>
            </a:pPr>
            <a:r>
              <a:rPr lang="en" sz="1400"/>
              <a:t>(Apple removed product reviews late last year)</a:t>
            </a:r>
            <a:endParaRPr sz="1400"/>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937325" y="1989450"/>
            <a:ext cx="3162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Analytics </a:t>
            </a:r>
            <a:endParaRPr/>
          </a:p>
        </p:txBody>
      </p:sp>
      <p:pic>
        <p:nvPicPr>
          <p:cNvPr id="105" name="Google Shape;105;p18"/>
          <p:cNvPicPr preferRelativeResize="0"/>
          <p:nvPr/>
        </p:nvPicPr>
        <p:blipFill>
          <a:blip r:embed="rId3">
            <a:alphaModFix/>
          </a:blip>
          <a:stretch>
            <a:fillRect/>
          </a:stretch>
        </p:blipFill>
        <p:spPr>
          <a:xfrm>
            <a:off x="5188100" y="1120850"/>
            <a:ext cx="3029800" cy="2691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0896" y="13716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features of each iPhone model</a:t>
            </a:r>
            <a:endParaRPr/>
          </a:p>
        </p:txBody>
      </p:sp>
      <p:graphicFrame>
        <p:nvGraphicFramePr>
          <p:cNvPr id="111" name="Google Shape;111;p19"/>
          <p:cNvGraphicFramePr/>
          <p:nvPr/>
        </p:nvGraphicFramePr>
        <p:xfrm>
          <a:off x="98663" y="923820"/>
          <a:ext cx="3000000" cy="3000000"/>
        </p:xfrm>
        <a:graphic>
          <a:graphicData uri="http://schemas.openxmlformats.org/drawingml/2006/table">
            <a:tbl>
              <a:tblPr>
                <a:noFill/>
                <a:tableStyleId>{73F82CF1-FDFC-48C6-8DC4-62B4A4A21F4C}</a:tableStyleId>
              </a:tblPr>
              <a:tblGrid>
                <a:gridCol w="1576500">
                  <a:extLst>
                    <a:ext uri="{9D8B030D-6E8A-4147-A177-3AD203B41FA5}">
                      <a16:colId xmlns:a16="http://schemas.microsoft.com/office/drawing/2014/main" val="20000"/>
                    </a:ext>
                  </a:extLst>
                </a:gridCol>
                <a:gridCol w="1473875">
                  <a:extLst>
                    <a:ext uri="{9D8B030D-6E8A-4147-A177-3AD203B41FA5}">
                      <a16:colId xmlns:a16="http://schemas.microsoft.com/office/drawing/2014/main" val="20001"/>
                    </a:ext>
                  </a:extLst>
                </a:gridCol>
                <a:gridCol w="1844025">
                  <a:extLst>
                    <a:ext uri="{9D8B030D-6E8A-4147-A177-3AD203B41FA5}">
                      <a16:colId xmlns:a16="http://schemas.microsoft.com/office/drawing/2014/main" val="20002"/>
                    </a:ext>
                  </a:extLst>
                </a:gridCol>
                <a:gridCol w="2019350">
                  <a:extLst>
                    <a:ext uri="{9D8B030D-6E8A-4147-A177-3AD203B41FA5}">
                      <a16:colId xmlns:a16="http://schemas.microsoft.com/office/drawing/2014/main" val="20003"/>
                    </a:ext>
                  </a:extLst>
                </a:gridCol>
                <a:gridCol w="2019825">
                  <a:extLst>
                    <a:ext uri="{9D8B030D-6E8A-4147-A177-3AD203B41FA5}">
                      <a16:colId xmlns:a16="http://schemas.microsoft.com/office/drawing/2014/main" val="20004"/>
                    </a:ext>
                  </a:extLst>
                </a:gridCol>
              </a:tblGrid>
              <a:tr h="549525">
                <a:tc>
                  <a:txBody>
                    <a:bodyPr/>
                    <a:lstStyle/>
                    <a:p>
                      <a:pPr marL="0" lvl="0" indent="0" algn="l" rtl="0">
                        <a:lnSpc>
                          <a:spcPct val="110000"/>
                        </a:lnSpc>
                        <a:spcBef>
                          <a:spcPts val="1500"/>
                        </a:spcBef>
                        <a:spcAft>
                          <a:spcPts val="800"/>
                        </a:spcAft>
                        <a:buNone/>
                      </a:pPr>
                      <a:r>
                        <a:rPr lang="en" sz="1100" b="1">
                          <a:solidFill>
                            <a:srgbClr val="333333"/>
                          </a:solidFill>
                          <a:highlight>
                            <a:srgbClr val="FFFFFF"/>
                          </a:highlight>
                        </a:rPr>
                        <a:t>Model</a:t>
                      </a:r>
                      <a:endParaRPr sz="1100" b="1">
                        <a:solidFill>
                          <a:srgbClr val="333333"/>
                        </a:solidFill>
                        <a:highlight>
                          <a:srgbClr val="FF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0000"/>
                        </a:lnSpc>
                        <a:spcBef>
                          <a:spcPts val="1500"/>
                        </a:spcBef>
                        <a:spcAft>
                          <a:spcPts val="800"/>
                        </a:spcAft>
                        <a:buNone/>
                      </a:pPr>
                      <a:r>
                        <a:rPr lang="en" sz="1100" b="1">
                          <a:solidFill>
                            <a:srgbClr val="333333"/>
                          </a:solidFill>
                          <a:highlight>
                            <a:srgbClr val="FFFFFF"/>
                          </a:highlight>
                        </a:rPr>
                        <a:t>iPhone 8</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b="1">
                        <a:solidFill>
                          <a:srgbClr val="333333"/>
                        </a:solidFill>
                        <a:highlight>
                          <a:srgbClr val="FFFFFF"/>
                        </a:highlight>
                      </a:endParaRPr>
                    </a:p>
                    <a:p>
                      <a:pPr marL="0" lvl="0" indent="0" algn="l" rtl="0">
                        <a:spcBef>
                          <a:spcPts val="0"/>
                        </a:spcBef>
                        <a:spcAft>
                          <a:spcPts val="0"/>
                        </a:spcAft>
                        <a:buNone/>
                      </a:pPr>
                      <a:r>
                        <a:rPr lang="en" sz="1100" b="1">
                          <a:solidFill>
                            <a:srgbClr val="333333"/>
                          </a:solidFill>
                          <a:highlight>
                            <a:srgbClr val="FFFFFF"/>
                          </a:highlight>
                        </a:rPr>
                        <a:t>iPhone </a:t>
                      </a:r>
                      <a:r>
                        <a:rPr lang="en" sz="1100" b="1"/>
                        <a:t>X</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0000"/>
                        </a:lnSpc>
                        <a:spcBef>
                          <a:spcPts val="1500"/>
                        </a:spcBef>
                        <a:spcAft>
                          <a:spcPts val="800"/>
                        </a:spcAft>
                        <a:buNone/>
                      </a:pPr>
                      <a:r>
                        <a:rPr lang="en" sz="1100" b="1">
                          <a:solidFill>
                            <a:srgbClr val="333333"/>
                          </a:solidFill>
                          <a:highlight>
                            <a:srgbClr val="FFFFFF"/>
                          </a:highlight>
                        </a:rPr>
                        <a:t>iPhone 11 </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0000"/>
                        </a:lnSpc>
                        <a:spcBef>
                          <a:spcPts val="1500"/>
                        </a:spcBef>
                        <a:spcAft>
                          <a:spcPts val="800"/>
                        </a:spcAft>
                        <a:buNone/>
                      </a:pPr>
                      <a:r>
                        <a:rPr lang="en" sz="1100" b="1">
                          <a:solidFill>
                            <a:srgbClr val="333333"/>
                          </a:solidFill>
                          <a:highlight>
                            <a:schemeClr val="lt1"/>
                          </a:highlight>
                        </a:rPr>
                        <a:t>iPhone 11 Pro Max</a:t>
                      </a:r>
                      <a:endParaRPr sz="1100" b="1">
                        <a:solidFill>
                          <a:srgbClr val="333333"/>
                        </a:solidFill>
                        <a:highlight>
                          <a:srgbClr val="FF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12900">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Display</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4.7 Retina HD</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5.8" Super Retina HD</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6.1’’ Liquid Retina HD</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6.5’’ Super Retina XDR</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12900">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Screen</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4.7’’ Widescreen LCD</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5.8’’ All-screen OLED</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chemeClr val="lt1"/>
                          </a:highlight>
                          <a:latin typeface="Roboto"/>
                          <a:ea typeface="Roboto"/>
                          <a:cs typeface="Roboto"/>
                          <a:sym typeface="Roboto"/>
                        </a:rPr>
                        <a:t>6.1’’ All-screen LCD</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6.5’’ All-screen OLED</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26075">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Processor</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A11 processor</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A11 Bionic processor</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A13 Bionic processor</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A13 Bionic processor</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59825">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Camera</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Single 12MP Wide</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chemeClr val="lt1"/>
                          </a:highlight>
                          <a:latin typeface="Roboto"/>
                          <a:ea typeface="Roboto"/>
                          <a:cs typeface="Roboto"/>
                          <a:sym typeface="Roboto"/>
                        </a:rPr>
                        <a:t>Dual 12MP Wide</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chemeClr val="lt1"/>
                          </a:highlight>
                          <a:latin typeface="Roboto"/>
                          <a:ea typeface="Roboto"/>
                          <a:cs typeface="Roboto"/>
                          <a:sym typeface="Roboto"/>
                        </a:rPr>
                        <a:t>Dual 12MP Ultra Wide</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chemeClr val="lt1"/>
                          </a:highlight>
                          <a:latin typeface="Roboto"/>
                          <a:ea typeface="Roboto"/>
                          <a:cs typeface="Roboto"/>
                          <a:sym typeface="Roboto"/>
                        </a:rPr>
                        <a:t>Triple 12MP Ultra Wide</a:t>
                      </a:r>
                      <a:endParaRPr sz="12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59825">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Battery</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Same as iPhone 7</a:t>
                      </a:r>
                      <a:endParaRPr sz="1100">
                        <a:solidFill>
                          <a:srgbClr val="222222"/>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chemeClr val="lt1"/>
                          </a:highlight>
                          <a:latin typeface="Roboto"/>
                          <a:ea typeface="Roboto"/>
                          <a:cs typeface="Roboto"/>
                          <a:sym typeface="Roboto"/>
                        </a:rPr>
                        <a:t>2 hrs longer than iPhone 7</a:t>
                      </a:r>
                      <a:endParaRPr sz="1100">
                        <a:solidFill>
                          <a:srgbClr val="222222"/>
                        </a:solidFill>
                        <a:highlight>
                          <a:schemeClr val="lt1"/>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chemeClr val="lt1"/>
                          </a:highlight>
                          <a:latin typeface="Roboto"/>
                          <a:ea typeface="Roboto"/>
                          <a:cs typeface="Roboto"/>
                          <a:sym typeface="Roboto"/>
                        </a:rPr>
                        <a:t>2.5 hrs longer than iPhone 7</a:t>
                      </a:r>
                      <a:endParaRPr sz="1100">
                        <a:solidFill>
                          <a:srgbClr val="222222"/>
                        </a:solidFill>
                        <a:highlight>
                          <a:schemeClr val="lt1"/>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chemeClr val="lt1"/>
                          </a:highlight>
                          <a:latin typeface="Roboto"/>
                          <a:ea typeface="Roboto"/>
                          <a:cs typeface="Roboto"/>
                          <a:sym typeface="Roboto"/>
                        </a:rPr>
                        <a:t>6.5 hrs longer than iPhone 7</a:t>
                      </a:r>
                      <a:endParaRPr sz="1100">
                        <a:solidFill>
                          <a:srgbClr val="222222"/>
                        </a:solidFill>
                        <a:highlight>
                          <a:schemeClr val="lt1"/>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59825">
                <a:tc>
                  <a:txBody>
                    <a:bodyPr/>
                    <a:lstStyle/>
                    <a:p>
                      <a:pPr marL="0" lvl="0" indent="0" algn="l" rtl="0">
                        <a:spcBef>
                          <a:spcPts val="0"/>
                        </a:spcBef>
                        <a:spcAft>
                          <a:spcPts val="0"/>
                        </a:spcAft>
                        <a:buNone/>
                      </a:pPr>
                      <a:r>
                        <a:rPr lang="en" sz="1100">
                          <a:solidFill>
                            <a:srgbClr val="111111"/>
                          </a:solidFill>
                          <a:highlight>
                            <a:srgbClr val="FFFFFF"/>
                          </a:highlight>
                        </a:rPr>
                        <a:t>Secure Authentication</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Touch ID</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rgbClr val="FFFFFF"/>
                          </a:highlight>
                          <a:latin typeface="Roboto"/>
                          <a:ea typeface="Roboto"/>
                          <a:cs typeface="Roboto"/>
                          <a:sym typeface="Roboto"/>
                        </a:rPr>
                        <a:t>Facial Recognition</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chemeClr val="lt1"/>
                          </a:highlight>
                          <a:latin typeface="Roboto"/>
                          <a:ea typeface="Roboto"/>
                          <a:cs typeface="Roboto"/>
                          <a:sym typeface="Roboto"/>
                        </a:rPr>
                        <a:t>Facial Recognition</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222222"/>
                          </a:solidFill>
                          <a:highlight>
                            <a:schemeClr val="lt1"/>
                          </a:highlight>
                          <a:latin typeface="Roboto"/>
                          <a:ea typeface="Roboto"/>
                          <a:cs typeface="Roboto"/>
                          <a:sym typeface="Roboto"/>
                        </a:rPr>
                        <a:t>Quicker Facial Recognition</a:t>
                      </a:r>
                      <a:endParaRPr sz="1100">
                        <a:solidFill>
                          <a:srgbClr val="222222"/>
                        </a:solidFill>
                        <a:highlight>
                          <a:schemeClr val="lt1"/>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12900">
                <a:tc>
                  <a:txBody>
                    <a:bodyPr/>
                    <a:lstStyle/>
                    <a:p>
                      <a:pPr marL="0" lvl="0" indent="0" algn="l" rtl="0">
                        <a:spcBef>
                          <a:spcPts val="0"/>
                        </a:spcBef>
                        <a:spcAft>
                          <a:spcPts val="0"/>
                        </a:spcAft>
                        <a:buNone/>
                      </a:pPr>
                      <a:r>
                        <a:rPr lang="en" sz="1100">
                          <a:solidFill>
                            <a:srgbClr val="222222"/>
                          </a:solidFill>
                          <a:highlight>
                            <a:schemeClr val="lt1"/>
                          </a:highlight>
                          <a:latin typeface="Roboto"/>
                          <a:ea typeface="Roboto"/>
                          <a:cs typeface="Roboto"/>
                          <a:sym typeface="Roboto"/>
                        </a:rPr>
                        <a:t>Home Button</a:t>
                      </a:r>
                      <a:endParaRPr sz="1100">
                        <a:solidFill>
                          <a:srgbClr val="222222"/>
                        </a:solidFill>
                        <a:highlight>
                          <a:schemeClr val="lt1"/>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Home Button</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No Home Button</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No Home Button</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No Home Button</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12900">
                <a:tc>
                  <a:txBody>
                    <a:bodyPr/>
                    <a:lstStyle/>
                    <a:p>
                      <a:pPr marL="0" lvl="0" indent="0" algn="l" rtl="0">
                        <a:spcBef>
                          <a:spcPts val="0"/>
                        </a:spcBef>
                        <a:spcAft>
                          <a:spcPts val="0"/>
                        </a:spcAft>
                        <a:buNone/>
                      </a:pPr>
                      <a:r>
                        <a:rPr lang="en" sz="1100"/>
                        <a:t>Water Resistance</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1m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1m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2m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4m</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12900">
                <a:tc>
                  <a:txBody>
                    <a:bodyPr/>
                    <a:lstStyle/>
                    <a:p>
                      <a:pPr marL="0" lvl="0" indent="0" algn="l" rtl="0">
                        <a:spcBef>
                          <a:spcPts val="0"/>
                        </a:spcBef>
                        <a:spcAft>
                          <a:spcPts val="0"/>
                        </a:spcAft>
                        <a:buNone/>
                      </a:pPr>
                      <a:r>
                        <a:rPr lang="en" sz="1100"/>
                        <a:t>Color</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3 colors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2 colors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6 colors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4 colors</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137160"/>
            <a:ext cx="34404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Exploration</a:t>
            </a:r>
            <a:endParaRPr/>
          </a:p>
        </p:txBody>
      </p:sp>
      <p:pic>
        <p:nvPicPr>
          <p:cNvPr id="117" name="Google Shape;117;p20"/>
          <p:cNvPicPr preferRelativeResize="0"/>
          <p:nvPr/>
        </p:nvPicPr>
        <p:blipFill>
          <a:blip r:embed="rId3">
            <a:alphaModFix/>
          </a:blip>
          <a:stretch>
            <a:fillRect/>
          </a:stretch>
        </p:blipFill>
        <p:spPr>
          <a:xfrm>
            <a:off x="540300" y="923825"/>
            <a:ext cx="3022381" cy="4029875"/>
          </a:xfrm>
          <a:prstGeom prst="rect">
            <a:avLst/>
          </a:prstGeom>
          <a:noFill/>
          <a:ln>
            <a:noFill/>
          </a:ln>
        </p:spPr>
      </p:pic>
      <p:pic>
        <p:nvPicPr>
          <p:cNvPr id="118" name="Google Shape;118;p20"/>
          <p:cNvPicPr preferRelativeResize="0"/>
          <p:nvPr/>
        </p:nvPicPr>
        <p:blipFill>
          <a:blip r:embed="rId4">
            <a:alphaModFix/>
          </a:blip>
          <a:stretch>
            <a:fillRect/>
          </a:stretch>
        </p:blipFill>
        <p:spPr>
          <a:xfrm>
            <a:off x="4072300" y="2182175"/>
            <a:ext cx="4130925" cy="2753925"/>
          </a:xfrm>
          <a:prstGeom prst="rect">
            <a:avLst/>
          </a:prstGeom>
          <a:noFill/>
          <a:ln>
            <a:noFill/>
          </a:ln>
        </p:spPr>
      </p:pic>
      <p:pic>
        <p:nvPicPr>
          <p:cNvPr id="119" name="Google Shape;119;p20"/>
          <p:cNvPicPr preferRelativeResize="0"/>
          <p:nvPr/>
        </p:nvPicPr>
        <p:blipFill>
          <a:blip r:embed="rId5">
            <a:alphaModFix/>
          </a:blip>
          <a:stretch>
            <a:fillRect/>
          </a:stretch>
        </p:blipFill>
        <p:spPr>
          <a:xfrm>
            <a:off x="4053975" y="215500"/>
            <a:ext cx="4130924" cy="1890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0896" y="1402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Sentiment Analysis</a:t>
            </a:r>
            <a:endParaRPr/>
          </a:p>
        </p:txBody>
      </p:sp>
      <p:sp>
        <p:nvSpPr>
          <p:cNvPr id="125" name="Google Shape;125;p21"/>
          <p:cNvSpPr txBox="1">
            <a:spLocks noGrp="1"/>
          </p:cNvSpPr>
          <p:nvPr>
            <p:ph type="body" idx="1"/>
          </p:nvPr>
        </p:nvSpPr>
        <p:spPr>
          <a:xfrm>
            <a:off x="6378950" y="1831625"/>
            <a:ext cx="2453400" cy="143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As review rating increases, the average sentiment also increases.</a:t>
            </a:r>
            <a:endParaRPr/>
          </a:p>
        </p:txBody>
      </p:sp>
      <p:pic>
        <p:nvPicPr>
          <p:cNvPr id="126" name="Google Shape;126;p21"/>
          <p:cNvPicPr preferRelativeResize="0"/>
          <p:nvPr/>
        </p:nvPicPr>
        <p:blipFill>
          <a:blip r:embed="rId3">
            <a:alphaModFix/>
          </a:blip>
          <a:stretch>
            <a:fillRect/>
          </a:stretch>
        </p:blipFill>
        <p:spPr>
          <a:xfrm>
            <a:off x="144650" y="914400"/>
            <a:ext cx="2928319" cy="2055724"/>
          </a:xfrm>
          <a:prstGeom prst="rect">
            <a:avLst/>
          </a:prstGeom>
          <a:noFill/>
          <a:ln>
            <a:noFill/>
          </a:ln>
        </p:spPr>
      </p:pic>
      <p:pic>
        <p:nvPicPr>
          <p:cNvPr id="127" name="Google Shape;127;p21"/>
          <p:cNvPicPr preferRelativeResize="0"/>
          <p:nvPr/>
        </p:nvPicPr>
        <p:blipFill>
          <a:blip r:embed="rId4">
            <a:alphaModFix/>
          </a:blip>
          <a:stretch>
            <a:fillRect/>
          </a:stretch>
        </p:blipFill>
        <p:spPr>
          <a:xfrm>
            <a:off x="3229475" y="910562"/>
            <a:ext cx="3064818" cy="2055726"/>
          </a:xfrm>
          <a:prstGeom prst="rect">
            <a:avLst/>
          </a:prstGeom>
          <a:noFill/>
          <a:ln>
            <a:noFill/>
          </a:ln>
        </p:spPr>
      </p:pic>
      <p:pic>
        <p:nvPicPr>
          <p:cNvPr id="128" name="Google Shape;128;p21"/>
          <p:cNvPicPr preferRelativeResize="0"/>
          <p:nvPr/>
        </p:nvPicPr>
        <p:blipFill>
          <a:blip r:embed="rId5">
            <a:alphaModFix/>
          </a:blip>
          <a:stretch>
            <a:fillRect/>
          </a:stretch>
        </p:blipFill>
        <p:spPr>
          <a:xfrm>
            <a:off x="3229482" y="2944370"/>
            <a:ext cx="3064825" cy="2044594"/>
          </a:xfrm>
          <a:prstGeom prst="rect">
            <a:avLst/>
          </a:prstGeom>
          <a:noFill/>
          <a:ln>
            <a:noFill/>
          </a:ln>
        </p:spPr>
      </p:pic>
      <p:pic>
        <p:nvPicPr>
          <p:cNvPr id="129" name="Google Shape;129;p21"/>
          <p:cNvPicPr preferRelativeResize="0"/>
          <p:nvPr/>
        </p:nvPicPr>
        <p:blipFill>
          <a:blip r:embed="rId6">
            <a:alphaModFix/>
          </a:blip>
          <a:stretch>
            <a:fillRect/>
          </a:stretch>
        </p:blipFill>
        <p:spPr>
          <a:xfrm>
            <a:off x="177587" y="2944375"/>
            <a:ext cx="2862458" cy="2044601"/>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1012</Words>
  <Application>Microsoft Office PowerPoint</Application>
  <PresentationFormat>On-screen Show (16:9)</PresentationFormat>
  <Paragraphs>166</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PT Sans Narrow</vt:lpstr>
      <vt:lpstr>Open Sans</vt:lpstr>
      <vt:lpstr>Roboto</vt:lpstr>
      <vt:lpstr>Arial</vt:lpstr>
      <vt:lpstr>Tropic</vt:lpstr>
      <vt:lpstr>iPhone Product Review</vt:lpstr>
      <vt:lpstr>Agenda</vt:lpstr>
      <vt:lpstr>Project Objective</vt:lpstr>
      <vt:lpstr>Data Schema</vt:lpstr>
      <vt:lpstr>Limitations</vt:lpstr>
      <vt:lpstr>Product Analytics </vt:lpstr>
      <vt:lpstr>Key features of each iPhone model</vt:lpstr>
      <vt:lpstr>Data Exploration</vt:lpstr>
      <vt:lpstr>Sentiment Analysis</vt:lpstr>
      <vt:lpstr>Summarizing Text</vt:lpstr>
      <vt:lpstr>iPhone 8 - Topic Model</vt:lpstr>
      <vt:lpstr>iPhone 8 — Wireless Charging</vt:lpstr>
      <vt:lpstr>iPhone X — Topic Model</vt:lpstr>
      <vt:lpstr>iPhone X — Facial Recognition</vt:lpstr>
      <vt:lpstr>iPhone 11 — Topic Model </vt:lpstr>
      <vt:lpstr>iPhone 11 — Picture Quality</vt:lpstr>
      <vt:lpstr>PowerPoint Presentation</vt:lpstr>
      <vt:lpstr>iPhone 11 Pro Max — Topic Model  </vt:lpstr>
      <vt:lpstr>iPhone 11 Pro Max — Camera Functionality</vt:lpstr>
      <vt:lpstr>Home Button</vt:lpstr>
      <vt:lpstr>Battery Life</vt:lpstr>
      <vt:lpstr>Business Insights</vt:lpstr>
      <vt:lpstr>Insights</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iPhone Product Review</dc:title>
  <cp:lastModifiedBy>Ming K Cheng</cp:lastModifiedBy>
  <cp:revision>1</cp:revision>
  <dcterms:modified xsi:type="dcterms:W3CDTF">2020-03-25T03:32:23Z</dcterms:modified>
</cp:coreProperties>
</file>